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38"/>
  </p:notesMasterIdLst>
  <p:sldIdLst>
    <p:sldId id="256" r:id="rId2"/>
    <p:sldId id="287" r:id="rId3"/>
    <p:sldId id="288" r:id="rId4"/>
    <p:sldId id="318" r:id="rId5"/>
    <p:sldId id="335" r:id="rId6"/>
    <p:sldId id="328" r:id="rId7"/>
    <p:sldId id="297" r:id="rId8"/>
    <p:sldId id="333" r:id="rId9"/>
    <p:sldId id="311" r:id="rId10"/>
    <p:sldId id="302" r:id="rId11"/>
    <p:sldId id="290" r:id="rId12"/>
    <p:sldId id="294" r:id="rId13"/>
    <p:sldId id="310" r:id="rId14"/>
    <p:sldId id="285" r:id="rId15"/>
    <p:sldId id="303" r:id="rId16"/>
    <p:sldId id="323" r:id="rId17"/>
    <p:sldId id="314" r:id="rId18"/>
    <p:sldId id="316" r:id="rId19"/>
    <p:sldId id="319" r:id="rId20"/>
    <p:sldId id="315" r:id="rId21"/>
    <p:sldId id="321" r:id="rId22"/>
    <p:sldId id="322" r:id="rId23"/>
    <p:sldId id="291" r:id="rId24"/>
    <p:sldId id="304" r:id="rId25"/>
    <p:sldId id="293" r:id="rId26"/>
    <p:sldId id="317" r:id="rId27"/>
    <p:sldId id="324" r:id="rId28"/>
    <p:sldId id="307" r:id="rId29"/>
    <p:sldId id="305" r:id="rId30"/>
    <p:sldId id="277" r:id="rId31"/>
    <p:sldId id="329" r:id="rId32"/>
    <p:sldId id="330" r:id="rId33"/>
    <p:sldId id="286" r:id="rId34"/>
    <p:sldId id="308" r:id="rId35"/>
    <p:sldId id="309" r:id="rId36"/>
    <p:sldId id="331" r:id="rId3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Sekcja domyślna" id="{3822C44D-7794-45F5-A8B5-1795BB1681C3}">
          <p14:sldIdLst>
            <p14:sldId id="256"/>
            <p14:sldId id="287"/>
            <p14:sldId id="288"/>
            <p14:sldId id="318"/>
            <p14:sldId id="335"/>
            <p14:sldId id="328"/>
            <p14:sldId id="264"/>
            <p14:sldId id="297"/>
            <p14:sldId id="333"/>
            <p14:sldId id="311"/>
            <p14:sldId id="302"/>
            <p14:sldId id="290"/>
            <p14:sldId id="294"/>
            <p14:sldId id="310"/>
            <p14:sldId id="285"/>
            <p14:sldId id="303"/>
            <p14:sldId id="323"/>
            <p14:sldId id="314"/>
            <p14:sldId id="316"/>
            <p14:sldId id="319"/>
            <p14:sldId id="315"/>
            <p14:sldId id="321"/>
            <p14:sldId id="322"/>
            <p14:sldId id="291"/>
            <p14:sldId id="304"/>
            <p14:sldId id="293"/>
            <p14:sldId id="317"/>
            <p14:sldId id="324"/>
            <p14:sldId id="307"/>
            <p14:sldId id="305"/>
            <p14:sldId id="277"/>
            <p14:sldId id="329"/>
            <p14:sldId id="330"/>
            <p14:sldId id="286"/>
            <p14:sldId id="308"/>
            <p14:sldId id="309"/>
            <p14:sldId id="33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89005" autoAdjust="0"/>
  </p:normalViewPr>
  <p:slideViewPr>
    <p:cSldViewPr>
      <p:cViewPr>
        <p:scale>
          <a:sx n="70" d="100"/>
          <a:sy n="70" d="100"/>
        </p:scale>
        <p:origin x="-276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D787E2-410D-4D17-9E04-427195DD435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FA927DDB-9F82-494F-9EF0-BDC5B03B8EA2}">
      <dgm:prSet custT="1"/>
      <dgm:spPr/>
      <dgm:t>
        <a:bodyPr/>
        <a:lstStyle/>
        <a:p>
          <a:pPr algn="ctr" rtl="0"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pl-PL" sz="3600" b="1" dirty="0" smtClean="0">
              <a:latin typeface="Arial" panose="020B0604020202020204" pitchFamily="34" charset="0"/>
              <a:cs typeface="Arial" panose="020B0604020202020204" pitchFamily="34" charset="0"/>
            </a:rPr>
            <a:t>Propozycja programu przygotowania fizycznego zespołu siatkarek</a:t>
          </a:r>
          <a:endParaRPr lang="pl-PL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B54E8C-21C9-4B0B-ADBB-C7F8FA6125B5}" type="parTrans" cxnId="{FE25A98D-5CA6-4F9B-9617-738AA75572E8}">
      <dgm:prSet/>
      <dgm:spPr/>
      <dgm:t>
        <a:bodyPr/>
        <a:lstStyle/>
        <a:p>
          <a:endParaRPr lang="pl-PL"/>
        </a:p>
      </dgm:t>
    </dgm:pt>
    <dgm:pt modelId="{A777C792-14E9-4F1F-9167-84446217FCF2}" type="sibTrans" cxnId="{FE25A98D-5CA6-4F9B-9617-738AA75572E8}">
      <dgm:prSet/>
      <dgm:spPr/>
      <dgm:t>
        <a:bodyPr/>
        <a:lstStyle/>
        <a:p>
          <a:endParaRPr lang="pl-PL"/>
        </a:p>
      </dgm:t>
    </dgm:pt>
    <dgm:pt modelId="{38CF913A-4E1A-4A82-8234-FD6FA66E2BC3}" type="pres">
      <dgm:prSet presAssocID="{8CD787E2-410D-4D17-9E04-427195DD435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76A6A404-3ACA-4DE5-B9D0-DF83A01422EC}" type="pres">
      <dgm:prSet presAssocID="{FA927DDB-9F82-494F-9EF0-BDC5B03B8EA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FE25A98D-5CA6-4F9B-9617-738AA75572E8}" srcId="{8CD787E2-410D-4D17-9E04-427195DD4356}" destId="{FA927DDB-9F82-494F-9EF0-BDC5B03B8EA2}" srcOrd="0" destOrd="0" parTransId="{59B54E8C-21C9-4B0B-ADBB-C7F8FA6125B5}" sibTransId="{A777C792-14E9-4F1F-9167-84446217FCF2}"/>
    <dgm:cxn modelId="{71C16F06-8D2F-4CD5-AF80-8DDEB2FB50A4}" type="presOf" srcId="{FA927DDB-9F82-494F-9EF0-BDC5B03B8EA2}" destId="{76A6A404-3ACA-4DE5-B9D0-DF83A01422EC}" srcOrd="0" destOrd="0" presId="urn:microsoft.com/office/officeart/2005/8/layout/vList2"/>
    <dgm:cxn modelId="{60F4F69F-E36D-4852-82A6-3E0122989597}" type="presOf" srcId="{8CD787E2-410D-4D17-9E04-427195DD4356}" destId="{38CF913A-4E1A-4A82-8234-FD6FA66E2BC3}" srcOrd="0" destOrd="0" presId="urn:microsoft.com/office/officeart/2005/8/layout/vList2"/>
    <dgm:cxn modelId="{B711AFEB-7D42-42DE-9201-0601D6F0EBA4}" type="presParOf" srcId="{38CF913A-4E1A-4A82-8234-FD6FA66E2BC3}" destId="{76A6A404-3ACA-4DE5-B9D0-DF83A01422E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9E2A34-2DFE-4FB4-AE37-A3BB8DD5EE8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882EEB8B-B3FE-4BA2-888C-B6B9DB63C97D}">
      <dgm:prSet custT="1"/>
      <dgm:spPr/>
      <dgm:t>
        <a:bodyPr/>
        <a:lstStyle/>
        <a:p>
          <a:pPr algn="ctr" rtl="0"/>
          <a:r>
            <a:rPr lang="pl-PL" sz="3200" b="1" dirty="0" smtClean="0">
              <a:latin typeface="Arial" panose="020B0604020202020204" pitchFamily="34" charset="0"/>
              <a:cs typeface="Arial" panose="020B0604020202020204" pitchFamily="34" charset="0"/>
            </a:rPr>
            <a:t>Wprowadzenie</a:t>
          </a:r>
          <a:endParaRPr lang="pl-PL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D2D9D0-8502-4120-92B6-F2144DD5AD0B}" type="parTrans" cxnId="{78310201-037E-4F5A-9900-8282A342FF6D}">
      <dgm:prSet/>
      <dgm:spPr/>
      <dgm:t>
        <a:bodyPr/>
        <a:lstStyle/>
        <a:p>
          <a:endParaRPr lang="pl-PL"/>
        </a:p>
      </dgm:t>
    </dgm:pt>
    <dgm:pt modelId="{AF08591E-978F-4D5A-83CE-D8225BB57022}" type="sibTrans" cxnId="{78310201-037E-4F5A-9900-8282A342FF6D}">
      <dgm:prSet/>
      <dgm:spPr/>
      <dgm:t>
        <a:bodyPr/>
        <a:lstStyle/>
        <a:p>
          <a:endParaRPr lang="pl-PL"/>
        </a:p>
      </dgm:t>
    </dgm:pt>
    <dgm:pt modelId="{C8F75A89-9B55-48C8-BF63-7FB72CCAE5B4}" type="pres">
      <dgm:prSet presAssocID="{BE9E2A34-2DFE-4FB4-AE37-A3BB8DD5EE8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46157FB1-38F6-4BED-BF38-99575D6D0234}" type="pres">
      <dgm:prSet presAssocID="{882EEB8B-B3FE-4BA2-888C-B6B9DB63C97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ABEDE445-8EA5-4D49-B53C-DF6E367B67D1}" type="presOf" srcId="{BE9E2A34-2DFE-4FB4-AE37-A3BB8DD5EE8B}" destId="{C8F75A89-9B55-48C8-BF63-7FB72CCAE5B4}" srcOrd="0" destOrd="0" presId="urn:microsoft.com/office/officeart/2005/8/layout/vList2"/>
    <dgm:cxn modelId="{78310201-037E-4F5A-9900-8282A342FF6D}" srcId="{BE9E2A34-2DFE-4FB4-AE37-A3BB8DD5EE8B}" destId="{882EEB8B-B3FE-4BA2-888C-B6B9DB63C97D}" srcOrd="0" destOrd="0" parTransId="{B4D2D9D0-8502-4120-92B6-F2144DD5AD0B}" sibTransId="{AF08591E-978F-4D5A-83CE-D8225BB57022}"/>
    <dgm:cxn modelId="{16F9446B-53C7-4D31-AB9B-8DD40E562BD4}" type="presOf" srcId="{882EEB8B-B3FE-4BA2-888C-B6B9DB63C97D}" destId="{46157FB1-38F6-4BED-BF38-99575D6D0234}" srcOrd="0" destOrd="0" presId="urn:microsoft.com/office/officeart/2005/8/layout/vList2"/>
    <dgm:cxn modelId="{B8951C55-591F-4C67-8F91-0780EAE34F51}" type="presParOf" srcId="{C8F75A89-9B55-48C8-BF63-7FB72CCAE5B4}" destId="{46157FB1-38F6-4BED-BF38-99575D6D023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7ACEEA-FCBA-4B72-B862-657B1E325B1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F31AD4AE-EEB7-48B2-B2EC-5648E3CAA7CB}">
      <dgm:prSet custT="1"/>
      <dgm:spPr/>
      <dgm:t>
        <a:bodyPr/>
        <a:lstStyle/>
        <a:p>
          <a:pPr algn="ctr" rtl="0"/>
          <a:r>
            <a:rPr lang="pl-PL" sz="3200" b="1" dirty="0" smtClean="0">
              <a:latin typeface="Arial" panose="020B0604020202020204" pitchFamily="34" charset="0"/>
              <a:cs typeface="Arial" panose="020B0604020202020204" pitchFamily="34" charset="0"/>
            </a:rPr>
            <a:t>Cele i specyfika przygotowania fizycznego w siatkówce</a:t>
          </a:r>
          <a:endParaRPr lang="pl-PL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2A8972-2A4F-4DDD-8E46-4FA91F15EDB8}" type="parTrans" cxnId="{9E000391-74E8-4610-9B61-FE105B81DF94}">
      <dgm:prSet/>
      <dgm:spPr/>
      <dgm:t>
        <a:bodyPr/>
        <a:lstStyle/>
        <a:p>
          <a:endParaRPr lang="pl-PL"/>
        </a:p>
      </dgm:t>
    </dgm:pt>
    <dgm:pt modelId="{1B681B8E-82A0-4B17-A186-220C703CBF0F}" type="sibTrans" cxnId="{9E000391-74E8-4610-9B61-FE105B81DF94}">
      <dgm:prSet/>
      <dgm:spPr/>
      <dgm:t>
        <a:bodyPr/>
        <a:lstStyle/>
        <a:p>
          <a:endParaRPr lang="pl-PL"/>
        </a:p>
      </dgm:t>
    </dgm:pt>
    <dgm:pt modelId="{2E9A4D99-45D9-41C8-8261-0FAAF6F6F23F}" type="pres">
      <dgm:prSet presAssocID="{797ACEEA-FCBA-4B72-B862-657B1E325B1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4F66564C-93F8-4B20-865F-6AE5A6BF729D}" type="pres">
      <dgm:prSet presAssocID="{F31AD4AE-EEB7-48B2-B2EC-5648E3CAA7C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9E000391-74E8-4610-9B61-FE105B81DF94}" srcId="{797ACEEA-FCBA-4B72-B862-657B1E325B18}" destId="{F31AD4AE-EEB7-48B2-B2EC-5648E3CAA7CB}" srcOrd="0" destOrd="0" parTransId="{9B2A8972-2A4F-4DDD-8E46-4FA91F15EDB8}" sibTransId="{1B681B8E-82A0-4B17-A186-220C703CBF0F}"/>
    <dgm:cxn modelId="{EAB2E696-1C1A-4146-8DFD-3B44915D6B98}" type="presOf" srcId="{F31AD4AE-EEB7-48B2-B2EC-5648E3CAA7CB}" destId="{4F66564C-93F8-4B20-865F-6AE5A6BF729D}" srcOrd="0" destOrd="0" presId="urn:microsoft.com/office/officeart/2005/8/layout/vList2"/>
    <dgm:cxn modelId="{9F349441-2600-44F0-AC26-3564693CAC12}" type="presOf" srcId="{797ACEEA-FCBA-4B72-B862-657B1E325B18}" destId="{2E9A4D99-45D9-41C8-8261-0FAAF6F6F23F}" srcOrd="0" destOrd="0" presId="urn:microsoft.com/office/officeart/2005/8/layout/vList2"/>
    <dgm:cxn modelId="{D88DF114-1525-4D9F-AF9A-895B895647D2}" type="presParOf" srcId="{2E9A4D99-45D9-41C8-8261-0FAAF6F6F23F}" destId="{4F66564C-93F8-4B20-865F-6AE5A6BF729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0817BAD-E4CF-4FD1-89AC-BE81834BE06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ADD2F0F8-0979-49F0-A708-8F85DEBF09C9}">
      <dgm:prSet custT="1"/>
      <dgm:spPr/>
      <dgm:t>
        <a:bodyPr/>
        <a:lstStyle/>
        <a:p>
          <a:pPr algn="ctr" rtl="0"/>
          <a:r>
            <a:rPr lang="pl-PL" sz="3200" b="1" dirty="0" smtClean="0">
              <a:latin typeface="Arial" panose="020B0604020202020204" pitchFamily="34" charset="0"/>
              <a:cs typeface="Arial" panose="020B0604020202020204" pitchFamily="34" charset="0"/>
            </a:rPr>
            <a:t>Podstawowe uwagi do systemu przygotowania fizycznego</a:t>
          </a:r>
          <a:endParaRPr lang="pl-PL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22C5C7-C7D7-491D-8BE1-649FF553DD37}" type="parTrans" cxnId="{ABD2AB38-4259-4EB9-B730-0BB402064649}">
      <dgm:prSet/>
      <dgm:spPr/>
      <dgm:t>
        <a:bodyPr/>
        <a:lstStyle/>
        <a:p>
          <a:endParaRPr lang="pl-PL"/>
        </a:p>
      </dgm:t>
    </dgm:pt>
    <dgm:pt modelId="{23AED1C8-8457-4B00-9663-C77D17EFDCDE}" type="sibTrans" cxnId="{ABD2AB38-4259-4EB9-B730-0BB402064649}">
      <dgm:prSet/>
      <dgm:spPr/>
      <dgm:t>
        <a:bodyPr/>
        <a:lstStyle/>
        <a:p>
          <a:endParaRPr lang="pl-PL"/>
        </a:p>
      </dgm:t>
    </dgm:pt>
    <dgm:pt modelId="{0C507321-0C60-41E1-8DFD-1512153F21C7}" type="pres">
      <dgm:prSet presAssocID="{70817BAD-E4CF-4FD1-89AC-BE81834BE0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6A9CA9AF-F7C1-480D-8E2F-B737D72236C7}" type="pres">
      <dgm:prSet presAssocID="{ADD2F0F8-0979-49F0-A708-8F85DEBF09C9}" presName="parentText" presStyleLbl="node1" presStyleIdx="0" presStyleCnt="1" custScaleY="375898" custLinFactY="4335" custLinFactNeighborX="83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ABD2AB38-4259-4EB9-B730-0BB402064649}" srcId="{70817BAD-E4CF-4FD1-89AC-BE81834BE06A}" destId="{ADD2F0F8-0979-49F0-A708-8F85DEBF09C9}" srcOrd="0" destOrd="0" parTransId="{4422C5C7-C7D7-491D-8BE1-649FF553DD37}" sibTransId="{23AED1C8-8457-4B00-9663-C77D17EFDCDE}"/>
    <dgm:cxn modelId="{29B4AFC5-9029-48BF-8F87-A4CF99DE73BF}" type="presOf" srcId="{70817BAD-E4CF-4FD1-89AC-BE81834BE06A}" destId="{0C507321-0C60-41E1-8DFD-1512153F21C7}" srcOrd="0" destOrd="0" presId="urn:microsoft.com/office/officeart/2005/8/layout/vList2"/>
    <dgm:cxn modelId="{2DC80EE9-8EB7-420E-85F7-EAF59D9A663A}" type="presOf" srcId="{ADD2F0F8-0979-49F0-A708-8F85DEBF09C9}" destId="{6A9CA9AF-F7C1-480D-8E2F-B737D72236C7}" srcOrd="0" destOrd="0" presId="urn:microsoft.com/office/officeart/2005/8/layout/vList2"/>
    <dgm:cxn modelId="{62F2203A-C7C7-4A9D-9DF7-90682D13087B}" type="presParOf" srcId="{0C507321-0C60-41E1-8DFD-1512153F21C7}" destId="{6A9CA9AF-F7C1-480D-8E2F-B737D72236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2A10A0F-F988-4C43-B890-6BD6F1BBEB6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C5488B5F-A3AC-4C7A-A23B-FC49FADE5A94}">
      <dgm:prSet custT="1"/>
      <dgm:spPr/>
      <dgm:t>
        <a:bodyPr/>
        <a:lstStyle/>
        <a:p>
          <a:pPr algn="ctr" rtl="0"/>
          <a:r>
            <a:rPr lang="pl-PL" sz="3200" b="1" dirty="0" smtClean="0">
              <a:latin typeface="Arial" panose="020B0604020202020204" pitchFamily="34" charset="0"/>
              <a:cs typeface="Arial" panose="020B0604020202020204" pitchFamily="34" charset="0"/>
            </a:rPr>
            <a:t>Ogólne zasady przygotowania</a:t>
          </a:r>
          <a:br>
            <a:rPr lang="pl-PL" sz="32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pl-PL" sz="3200" b="1" dirty="0" smtClean="0">
              <a:latin typeface="Arial" panose="020B0604020202020204" pitchFamily="34" charset="0"/>
              <a:cs typeface="Arial" panose="020B0604020202020204" pitchFamily="34" charset="0"/>
            </a:rPr>
            <a:t>siłowego i mocy</a:t>
          </a:r>
          <a:endParaRPr lang="pl-PL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15AB3A-CCF0-439B-839C-DD371B2A9717}" type="parTrans" cxnId="{6CC727E9-BC65-4043-885E-1713FBB86747}">
      <dgm:prSet/>
      <dgm:spPr/>
      <dgm:t>
        <a:bodyPr/>
        <a:lstStyle/>
        <a:p>
          <a:endParaRPr lang="pl-PL"/>
        </a:p>
      </dgm:t>
    </dgm:pt>
    <dgm:pt modelId="{20B61AC2-48AC-42A5-AB2E-4CCB7F0B9FB2}" type="sibTrans" cxnId="{6CC727E9-BC65-4043-885E-1713FBB86747}">
      <dgm:prSet/>
      <dgm:spPr/>
      <dgm:t>
        <a:bodyPr/>
        <a:lstStyle/>
        <a:p>
          <a:endParaRPr lang="pl-PL"/>
        </a:p>
      </dgm:t>
    </dgm:pt>
    <dgm:pt modelId="{E5105DC9-F36B-470C-A491-2A1F9CCAB085}" type="pres">
      <dgm:prSet presAssocID="{12A10A0F-F988-4C43-B890-6BD6F1BBEB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BCAA1DB3-1CF7-40DB-B74B-E43C9DF871A7}" type="pres">
      <dgm:prSet presAssocID="{C5488B5F-A3AC-4C7A-A23B-FC49FADE5A94}" presName="parentText" presStyleLbl="node1" presStyleIdx="0" presStyleCnt="1" custLinFactNeighborX="1001" custLinFactNeighborY="-1324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FBE4E2A9-30F5-463D-9536-0252B290D68E}" type="presOf" srcId="{12A10A0F-F988-4C43-B890-6BD6F1BBEB68}" destId="{E5105DC9-F36B-470C-A491-2A1F9CCAB085}" srcOrd="0" destOrd="0" presId="urn:microsoft.com/office/officeart/2005/8/layout/vList2"/>
    <dgm:cxn modelId="{8DDCCABD-D11D-42ED-85F7-0E51F957E3FB}" type="presOf" srcId="{C5488B5F-A3AC-4C7A-A23B-FC49FADE5A94}" destId="{BCAA1DB3-1CF7-40DB-B74B-E43C9DF871A7}" srcOrd="0" destOrd="0" presId="urn:microsoft.com/office/officeart/2005/8/layout/vList2"/>
    <dgm:cxn modelId="{6CC727E9-BC65-4043-885E-1713FBB86747}" srcId="{12A10A0F-F988-4C43-B890-6BD6F1BBEB68}" destId="{C5488B5F-A3AC-4C7A-A23B-FC49FADE5A94}" srcOrd="0" destOrd="0" parTransId="{5415AB3A-CCF0-439B-839C-DD371B2A9717}" sibTransId="{20B61AC2-48AC-42A5-AB2E-4CCB7F0B9FB2}"/>
    <dgm:cxn modelId="{B3175283-72B1-4F44-8F1E-E6BF50B4CD77}" type="presParOf" srcId="{E5105DC9-F36B-470C-A491-2A1F9CCAB085}" destId="{BCAA1DB3-1CF7-40DB-B74B-E43C9DF871A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69D3E8B-B3F1-4FE3-B3AC-F9DDB6F1FE9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47004B29-BFC9-4064-B3E1-C321DF5648D4}">
      <dgm:prSet custT="1"/>
      <dgm:spPr/>
      <dgm:t>
        <a:bodyPr/>
        <a:lstStyle/>
        <a:p>
          <a:pPr algn="ctr" rtl="0"/>
          <a:r>
            <a:rPr lang="pl-PL" sz="3200" b="1" dirty="0" smtClean="0">
              <a:latin typeface="Arial" panose="020B0604020202020204" pitchFamily="34" charset="0"/>
              <a:cs typeface="Arial" panose="020B0604020202020204" pitchFamily="34" charset="0"/>
            </a:rPr>
            <a:t>Wstępna Adaptacja Siłowa (WAS)</a:t>
          </a:r>
          <a:endParaRPr lang="pl-PL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8B10CE-81D2-4A46-9645-5C4FF5A45F5C}" type="parTrans" cxnId="{D61335CF-9AB6-4067-8841-C889E96D175D}">
      <dgm:prSet/>
      <dgm:spPr/>
      <dgm:t>
        <a:bodyPr/>
        <a:lstStyle/>
        <a:p>
          <a:endParaRPr lang="pl-PL"/>
        </a:p>
      </dgm:t>
    </dgm:pt>
    <dgm:pt modelId="{D9C432B8-90FE-4AF1-91BD-DC6231124FCB}" type="sibTrans" cxnId="{D61335CF-9AB6-4067-8841-C889E96D175D}">
      <dgm:prSet/>
      <dgm:spPr/>
      <dgm:t>
        <a:bodyPr/>
        <a:lstStyle/>
        <a:p>
          <a:endParaRPr lang="pl-PL"/>
        </a:p>
      </dgm:t>
    </dgm:pt>
    <dgm:pt modelId="{CBD7D900-2A4F-42C5-B978-2A06AA224AC6}" type="pres">
      <dgm:prSet presAssocID="{F69D3E8B-B3F1-4FE3-B3AC-F9DDB6F1FE9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B3DAA2AD-8EFD-47FB-BFFF-40CAC0329846}" type="pres">
      <dgm:prSet presAssocID="{47004B29-BFC9-4064-B3E1-C321DF5648D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0A66B509-6EA7-4440-B02D-8F56EC8297B5}" type="presOf" srcId="{F69D3E8B-B3F1-4FE3-B3AC-F9DDB6F1FE96}" destId="{CBD7D900-2A4F-42C5-B978-2A06AA224AC6}" srcOrd="0" destOrd="0" presId="urn:microsoft.com/office/officeart/2005/8/layout/vList2"/>
    <dgm:cxn modelId="{827A09E0-476A-47FA-9EE6-56B2BDFB36FC}" type="presOf" srcId="{47004B29-BFC9-4064-B3E1-C321DF5648D4}" destId="{B3DAA2AD-8EFD-47FB-BFFF-40CAC0329846}" srcOrd="0" destOrd="0" presId="urn:microsoft.com/office/officeart/2005/8/layout/vList2"/>
    <dgm:cxn modelId="{D61335CF-9AB6-4067-8841-C889E96D175D}" srcId="{F69D3E8B-B3F1-4FE3-B3AC-F9DDB6F1FE96}" destId="{47004B29-BFC9-4064-B3E1-C321DF5648D4}" srcOrd="0" destOrd="0" parTransId="{AB8B10CE-81D2-4A46-9645-5C4FF5A45F5C}" sibTransId="{D9C432B8-90FE-4AF1-91BD-DC6231124FCB}"/>
    <dgm:cxn modelId="{090098C0-DCB0-4D95-9D98-61378F5DF348}" type="presParOf" srcId="{CBD7D900-2A4F-42C5-B978-2A06AA224AC6}" destId="{B3DAA2AD-8EFD-47FB-BFFF-40CAC032984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5A4A579-5AB5-440A-956E-641A675119F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B5A2B476-749D-433D-8DF6-084D7B0CEC2E}">
      <dgm:prSet custT="1"/>
      <dgm:spPr/>
      <dgm:t>
        <a:bodyPr/>
        <a:lstStyle/>
        <a:p>
          <a:pPr algn="ctr" rtl="0"/>
          <a:r>
            <a:rPr lang="pl-PL" sz="3200" b="1" dirty="0" smtClean="0">
              <a:latin typeface="Arial" panose="020B0604020202020204" pitchFamily="34" charset="0"/>
              <a:cs typeface="Arial" panose="020B0604020202020204" pitchFamily="34" charset="0"/>
            </a:rPr>
            <a:t>Siła maksymalna (Fmax)</a:t>
          </a:r>
          <a:endParaRPr lang="pl-PL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F3209E-22D6-4945-80DB-748F4DCFD270}" type="parTrans" cxnId="{2E18A6F5-FC12-45DC-9638-CAC56FBA6D2E}">
      <dgm:prSet/>
      <dgm:spPr/>
      <dgm:t>
        <a:bodyPr/>
        <a:lstStyle/>
        <a:p>
          <a:endParaRPr lang="pl-PL"/>
        </a:p>
      </dgm:t>
    </dgm:pt>
    <dgm:pt modelId="{3ADD956C-E87F-4A62-82B3-24E81C858CCB}" type="sibTrans" cxnId="{2E18A6F5-FC12-45DC-9638-CAC56FBA6D2E}">
      <dgm:prSet/>
      <dgm:spPr/>
      <dgm:t>
        <a:bodyPr/>
        <a:lstStyle/>
        <a:p>
          <a:endParaRPr lang="pl-PL"/>
        </a:p>
      </dgm:t>
    </dgm:pt>
    <dgm:pt modelId="{0E923474-FF45-4631-AB99-85EB02FDE86B}" type="pres">
      <dgm:prSet presAssocID="{E5A4A579-5AB5-440A-956E-641A675119F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A5292A03-4170-4825-888C-8D37DB9DC836}" type="pres">
      <dgm:prSet presAssocID="{B5A2B476-749D-433D-8DF6-084D7B0CEC2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2E18A6F5-FC12-45DC-9638-CAC56FBA6D2E}" srcId="{E5A4A579-5AB5-440A-956E-641A675119FB}" destId="{B5A2B476-749D-433D-8DF6-084D7B0CEC2E}" srcOrd="0" destOrd="0" parTransId="{E1F3209E-22D6-4945-80DB-748F4DCFD270}" sibTransId="{3ADD956C-E87F-4A62-82B3-24E81C858CCB}"/>
    <dgm:cxn modelId="{DA106B2E-7B7D-486A-8E37-EE6E3F133780}" type="presOf" srcId="{E5A4A579-5AB5-440A-956E-641A675119FB}" destId="{0E923474-FF45-4631-AB99-85EB02FDE86B}" srcOrd="0" destOrd="0" presId="urn:microsoft.com/office/officeart/2005/8/layout/vList2"/>
    <dgm:cxn modelId="{AAAB665C-EE28-494E-8B77-199490E58211}" type="presOf" srcId="{B5A2B476-749D-433D-8DF6-084D7B0CEC2E}" destId="{A5292A03-4170-4825-888C-8D37DB9DC836}" srcOrd="0" destOrd="0" presId="urn:microsoft.com/office/officeart/2005/8/layout/vList2"/>
    <dgm:cxn modelId="{D6F3B943-4F28-4646-BDEA-871727CE5BA5}" type="presParOf" srcId="{0E923474-FF45-4631-AB99-85EB02FDE86B}" destId="{A5292A03-4170-4825-888C-8D37DB9DC83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96C380E-BD49-45A4-9BD4-A8930201459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252C812D-9901-4471-835B-A3892950757C}">
      <dgm:prSet/>
      <dgm:spPr/>
      <dgm:t>
        <a:bodyPr/>
        <a:lstStyle/>
        <a:p>
          <a:pPr algn="ctr" rtl="0"/>
          <a:r>
            <a:rPr lang="pl-PL" b="1" dirty="0" smtClean="0">
              <a:latin typeface="Arial" panose="020B0604020202020204" pitchFamily="34" charset="0"/>
              <a:cs typeface="Arial" panose="020B0604020202020204" pitchFamily="34" charset="0"/>
            </a:rPr>
            <a:t>Moc (</a:t>
          </a:r>
          <a:r>
            <a:rPr lang="pl-PL" b="1" dirty="0" err="1" smtClean="0">
              <a:latin typeface="Arial" panose="020B0604020202020204" pitchFamily="34" charset="0"/>
              <a:cs typeface="Arial" panose="020B0604020202020204" pitchFamily="34" charset="0"/>
            </a:rPr>
            <a:t>Pmax</a:t>
          </a:r>
          <a:r>
            <a:rPr lang="pl-PL" b="1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pl-P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FCB210-7699-4642-B81C-4FE7FEC599D0}" type="parTrans" cxnId="{CDD364D4-A91C-47FD-81E9-6CB3AC0DCB5A}">
      <dgm:prSet/>
      <dgm:spPr/>
      <dgm:t>
        <a:bodyPr/>
        <a:lstStyle/>
        <a:p>
          <a:endParaRPr lang="pl-PL"/>
        </a:p>
      </dgm:t>
    </dgm:pt>
    <dgm:pt modelId="{43A6A891-196F-4D99-BEB0-EC22AEDD60B7}" type="sibTrans" cxnId="{CDD364D4-A91C-47FD-81E9-6CB3AC0DCB5A}">
      <dgm:prSet/>
      <dgm:spPr/>
      <dgm:t>
        <a:bodyPr/>
        <a:lstStyle/>
        <a:p>
          <a:endParaRPr lang="pl-PL"/>
        </a:p>
      </dgm:t>
    </dgm:pt>
    <dgm:pt modelId="{7E695783-2DB0-43B1-B962-4ABCE29DE54C}" type="pres">
      <dgm:prSet presAssocID="{496C380E-BD49-45A4-9BD4-A8930201459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AC0C202-E4DF-4D8A-881B-D8D3FFFC85F8}" type="pres">
      <dgm:prSet presAssocID="{252C812D-9901-4471-835B-A3892950757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CDD364D4-A91C-47FD-81E9-6CB3AC0DCB5A}" srcId="{496C380E-BD49-45A4-9BD4-A89302014596}" destId="{252C812D-9901-4471-835B-A3892950757C}" srcOrd="0" destOrd="0" parTransId="{FBFCB210-7699-4642-B81C-4FE7FEC599D0}" sibTransId="{43A6A891-196F-4D99-BEB0-EC22AEDD60B7}"/>
    <dgm:cxn modelId="{273F0F87-2960-4B28-8B21-8C366C5CF743}" type="presOf" srcId="{252C812D-9901-4471-835B-A3892950757C}" destId="{0AC0C202-E4DF-4D8A-881B-D8D3FFFC85F8}" srcOrd="0" destOrd="0" presId="urn:microsoft.com/office/officeart/2005/8/layout/vList2"/>
    <dgm:cxn modelId="{DF561805-35DF-47CE-80BB-0AC49F5522C0}" type="presOf" srcId="{496C380E-BD49-45A4-9BD4-A89302014596}" destId="{7E695783-2DB0-43B1-B962-4ABCE29DE54C}" srcOrd="0" destOrd="0" presId="urn:microsoft.com/office/officeart/2005/8/layout/vList2"/>
    <dgm:cxn modelId="{EE0FD76C-70A2-4359-9090-CE4A4F696062}" type="presParOf" srcId="{7E695783-2DB0-43B1-B962-4ABCE29DE54C}" destId="{0AC0C202-E4DF-4D8A-881B-D8D3FFFC85F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FF6A37E-277A-444F-81F7-1EC73412184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4664442F-1467-470C-8940-DB0AE0729401}">
      <dgm:prSet custT="1"/>
      <dgm:spPr/>
      <dgm:t>
        <a:bodyPr/>
        <a:lstStyle/>
        <a:p>
          <a:pPr algn="ctr" rtl="0"/>
          <a:r>
            <a:rPr lang="pl-PL" sz="3200" b="1" dirty="0" smtClean="0">
              <a:latin typeface="Arial" panose="020B0604020202020204" pitchFamily="34" charset="0"/>
              <a:cs typeface="Arial" panose="020B0604020202020204" pitchFamily="34" charset="0"/>
            </a:rPr>
            <a:t>Ogólne zasady przygotowania kondycyjnego</a:t>
          </a:r>
          <a:endParaRPr lang="pl-PL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D5092-E588-484E-A391-102AA423A70A}" type="parTrans" cxnId="{BD32F368-D111-47B8-BEF4-70B036F9FEC9}">
      <dgm:prSet/>
      <dgm:spPr/>
      <dgm:t>
        <a:bodyPr/>
        <a:lstStyle/>
        <a:p>
          <a:endParaRPr lang="pl-PL"/>
        </a:p>
      </dgm:t>
    </dgm:pt>
    <dgm:pt modelId="{72930E15-AC7E-4A67-BFB9-1858F7F9B38A}" type="sibTrans" cxnId="{BD32F368-D111-47B8-BEF4-70B036F9FEC9}">
      <dgm:prSet/>
      <dgm:spPr/>
      <dgm:t>
        <a:bodyPr/>
        <a:lstStyle/>
        <a:p>
          <a:endParaRPr lang="pl-PL"/>
        </a:p>
      </dgm:t>
    </dgm:pt>
    <dgm:pt modelId="{CB3D5F3C-6222-4A3B-B274-13E289021DC2}" type="pres">
      <dgm:prSet presAssocID="{CFF6A37E-277A-444F-81F7-1EC73412184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7401B0ED-84A1-4A54-B38A-BD4C1F1F713B}" type="pres">
      <dgm:prSet presAssocID="{4664442F-1467-470C-8940-DB0AE0729401}" presName="parentText" presStyleLbl="node1" presStyleIdx="0" presStyleCnt="1" custScaleY="30919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BD32F368-D111-47B8-BEF4-70B036F9FEC9}" srcId="{CFF6A37E-277A-444F-81F7-1EC734121848}" destId="{4664442F-1467-470C-8940-DB0AE0729401}" srcOrd="0" destOrd="0" parTransId="{870D5092-E588-484E-A391-102AA423A70A}" sibTransId="{72930E15-AC7E-4A67-BFB9-1858F7F9B38A}"/>
    <dgm:cxn modelId="{C37C5BB6-8BA8-4B98-8F02-E2B7980C0782}" type="presOf" srcId="{CFF6A37E-277A-444F-81F7-1EC734121848}" destId="{CB3D5F3C-6222-4A3B-B274-13E289021DC2}" srcOrd="0" destOrd="0" presId="urn:microsoft.com/office/officeart/2005/8/layout/vList2"/>
    <dgm:cxn modelId="{443104DF-009C-4994-A996-BC7E4E652BC3}" type="presOf" srcId="{4664442F-1467-470C-8940-DB0AE0729401}" destId="{7401B0ED-84A1-4A54-B38A-BD4C1F1F713B}" srcOrd="0" destOrd="0" presId="urn:microsoft.com/office/officeart/2005/8/layout/vList2"/>
    <dgm:cxn modelId="{D10B04CB-0AE8-4291-B336-2E5F0B1E4F55}" type="presParOf" srcId="{CB3D5F3C-6222-4A3B-B274-13E289021DC2}" destId="{7401B0ED-84A1-4A54-B38A-BD4C1F1F713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800523F-D11A-492C-941B-99549C63943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9BD66E2A-5A46-4667-BAF2-7EC143A334B3}">
      <dgm:prSet/>
      <dgm:spPr/>
      <dgm:t>
        <a:bodyPr/>
        <a:lstStyle/>
        <a:p>
          <a:pPr algn="ctr" rtl="0"/>
          <a:r>
            <a:rPr lang="pl-PL" b="1" dirty="0" smtClean="0">
              <a:latin typeface="Arial" panose="020B0604020202020204" pitchFamily="34" charset="0"/>
              <a:cs typeface="Arial" panose="020B0604020202020204" pitchFamily="34" charset="0"/>
            </a:rPr>
            <a:t>Szczegóły przygotowania kondycyjnego</a:t>
          </a:r>
          <a:endParaRPr lang="pl-P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84B07F-D856-40DF-80BA-865958FF8857}" type="parTrans" cxnId="{447342A6-4276-4929-9273-F35E98E9AB49}">
      <dgm:prSet/>
      <dgm:spPr/>
      <dgm:t>
        <a:bodyPr/>
        <a:lstStyle/>
        <a:p>
          <a:endParaRPr lang="pl-PL"/>
        </a:p>
      </dgm:t>
    </dgm:pt>
    <dgm:pt modelId="{8AEA7759-DFCC-4BFA-983E-FD892544D5D1}" type="sibTrans" cxnId="{447342A6-4276-4929-9273-F35E98E9AB49}">
      <dgm:prSet/>
      <dgm:spPr/>
      <dgm:t>
        <a:bodyPr/>
        <a:lstStyle/>
        <a:p>
          <a:endParaRPr lang="pl-PL"/>
        </a:p>
      </dgm:t>
    </dgm:pt>
    <dgm:pt modelId="{EE129669-D459-48DF-B1DE-0FEA6E6424D9}" type="pres">
      <dgm:prSet presAssocID="{7800523F-D11A-492C-941B-99549C63943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8264BB2D-6B29-47EA-8682-C75E22AEBA3B}" type="pres">
      <dgm:prSet presAssocID="{9BD66E2A-5A46-4667-BAF2-7EC143A334B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447342A6-4276-4929-9273-F35E98E9AB49}" srcId="{7800523F-D11A-492C-941B-99549C639433}" destId="{9BD66E2A-5A46-4667-BAF2-7EC143A334B3}" srcOrd="0" destOrd="0" parTransId="{4284B07F-D856-40DF-80BA-865958FF8857}" sibTransId="{8AEA7759-DFCC-4BFA-983E-FD892544D5D1}"/>
    <dgm:cxn modelId="{FE622599-ADB0-40F5-8BF6-4536546CD914}" type="presOf" srcId="{9BD66E2A-5A46-4667-BAF2-7EC143A334B3}" destId="{8264BB2D-6B29-47EA-8682-C75E22AEBA3B}" srcOrd="0" destOrd="0" presId="urn:microsoft.com/office/officeart/2005/8/layout/vList2"/>
    <dgm:cxn modelId="{D3587E9A-A12D-463E-A74B-CB8FC5103AC6}" type="presOf" srcId="{7800523F-D11A-492C-941B-99549C639433}" destId="{EE129669-D459-48DF-B1DE-0FEA6E6424D9}" srcOrd="0" destOrd="0" presId="urn:microsoft.com/office/officeart/2005/8/layout/vList2"/>
    <dgm:cxn modelId="{4149C668-15C5-4D0C-B3EF-B77BAB2F9CE2}" type="presParOf" srcId="{EE129669-D459-48DF-B1DE-0FEA6E6424D9}" destId="{8264BB2D-6B29-47EA-8682-C75E22AEBA3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2E5BBF3-7E86-4A95-A0F3-B432149D95C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DDCFEECD-82F5-46CE-A190-E9CA2850B8D2}">
      <dgm:prSet/>
      <dgm:spPr/>
      <dgm:t>
        <a:bodyPr/>
        <a:lstStyle/>
        <a:p>
          <a:pPr algn="ctr" rtl="0"/>
          <a:r>
            <a:rPr lang="pl-PL" b="1" dirty="0" smtClean="0">
              <a:latin typeface="Arial" panose="020B0604020202020204" pitchFamily="34" charset="0"/>
              <a:cs typeface="Arial" panose="020B0604020202020204" pitchFamily="34" charset="0"/>
            </a:rPr>
            <a:t>Ogólne zasady prewencji</a:t>
          </a:r>
          <a:endParaRPr lang="pl-P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22024B-8957-47E3-BA0E-6D15807826D3}" type="parTrans" cxnId="{1A335008-6D2F-442D-AD68-70B12CE1E17C}">
      <dgm:prSet/>
      <dgm:spPr/>
      <dgm:t>
        <a:bodyPr/>
        <a:lstStyle/>
        <a:p>
          <a:endParaRPr lang="pl-PL"/>
        </a:p>
      </dgm:t>
    </dgm:pt>
    <dgm:pt modelId="{A95A06D8-7185-4E9E-B136-01FD2743C85F}" type="sibTrans" cxnId="{1A335008-6D2F-442D-AD68-70B12CE1E17C}">
      <dgm:prSet/>
      <dgm:spPr/>
      <dgm:t>
        <a:bodyPr/>
        <a:lstStyle/>
        <a:p>
          <a:endParaRPr lang="pl-PL"/>
        </a:p>
      </dgm:t>
    </dgm:pt>
    <dgm:pt modelId="{0BBBC3DA-B1DB-4D0E-84FC-26B976301915}" type="pres">
      <dgm:prSet presAssocID="{B2E5BBF3-7E86-4A95-A0F3-B432149D95C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F5A7FA7F-64C9-4C75-B528-A57C13E1964A}" type="pres">
      <dgm:prSet presAssocID="{DDCFEECD-82F5-46CE-A190-E9CA2850B8D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1A335008-6D2F-442D-AD68-70B12CE1E17C}" srcId="{B2E5BBF3-7E86-4A95-A0F3-B432149D95C6}" destId="{DDCFEECD-82F5-46CE-A190-E9CA2850B8D2}" srcOrd="0" destOrd="0" parTransId="{C522024B-8957-47E3-BA0E-6D15807826D3}" sibTransId="{A95A06D8-7185-4E9E-B136-01FD2743C85F}"/>
    <dgm:cxn modelId="{02E7CAEB-26C8-4BE3-B559-16AB3404E45E}" type="presOf" srcId="{DDCFEECD-82F5-46CE-A190-E9CA2850B8D2}" destId="{F5A7FA7F-64C9-4C75-B528-A57C13E1964A}" srcOrd="0" destOrd="0" presId="urn:microsoft.com/office/officeart/2005/8/layout/vList2"/>
    <dgm:cxn modelId="{2C78DDD1-6CA6-4AF3-844C-445FCED00A2C}" type="presOf" srcId="{B2E5BBF3-7E86-4A95-A0F3-B432149D95C6}" destId="{0BBBC3DA-B1DB-4D0E-84FC-26B976301915}" srcOrd="0" destOrd="0" presId="urn:microsoft.com/office/officeart/2005/8/layout/vList2"/>
    <dgm:cxn modelId="{B32BBFA4-1EB9-4CA5-8727-6C67E04B7306}" type="presParOf" srcId="{0BBBC3DA-B1DB-4D0E-84FC-26B976301915}" destId="{F5A7FA7F-64C9-4C75-B528-A57C13E1964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9E4DFFB-F8FE-49B3-A6C6-8CAD5501D4E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5F9876FA-A40E-4AAD-A743-D2AAA308EF7B}">
      <dgm:prSet custT="1"/>
      <dgm:spPr/>
      <dgm:t>
        <a:bodyPr/>
        <a:lstStyle/>
        <a:p>
          <a:pPr algn="ctr" rtl="0"/>
          <a:r>
            <a:rPr lang="pl-PL" sz="3200" dirty="0" smtClean="0">
              <a:latin typeface="Arial" panose="020B0604020202020204" pitchFamily="34" charset="0"/>
              <a:cs typeface="Arial" panose="020B0604020202020204" pitchFamily="34" charset="0"/>
            </a:rPr>
            <a:t>Schemat planu przygotowania zespołu do sezonu oraz jego realizacja</a:t>
          </a:r>
          <a:endParaRPr lang="pl-PL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6BE3C3-C0F1-4044-9450-3EC6269AA05A}" type="parTrans" cxnId="{28C74691-2F9E-4FBC-99F0-24A2109B71F2}">
      <dgm:prSet/>
      <dgm:spPr/>
      <dgm:t>
        <a:bodyPr/>
        <a:lstStyle/>
        <a:p>
          <a:endParaRPr lang="pl-PL"/>
        </a:p>
      </dgm:t>
    </dgm:pt>
    <dgm:pt modelId="{035E3553-86F8-430B-9E93-62DF28DDDAE4}" type="sibTrans" cxnId="{28C74691-2F9E-4FBC-99F0-24A2109B71F2}">
      <dgm:prSet/>
      <dgm:spPr/>
      <dgm:t>
        <a:bodyPr/>
        <a:lstStyle/>
        <a:p>
          <a:endParaRPr lang="pl-PL"/>
        </a:p>
      </dgm:t>
    </dgm:pt>
    <dgm:pt modelId="{2BF795CB-040F-4E20-B4BA-D9F597089D17}" type="pres">
      <dgm:prSet presAssocID="{99E4DFFB-F8FE-49B3-A6C6-8CAD5501D4E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235C34AA-B61C-4798-9FCF-E78F678311B7}" type="pres">
      <dgm:prSet presAssocID="{5F9876FA-A40E-4AAD-A743-D2AAA308EF7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14B22103-CE7B-44F1-9FE7-FB8FBC3D3E45}" type="presOf" srcId="{5F9876FA-A40E-4AAD-A743-D2AAA308EF7B}" destId="{235C34AA-B61C-4798-9FCF-E78F678311B7}" srcOrd="0" destOrd="0" presId="urn:microsoft.com/office/officeart/2005/8/layout/vList2"/>
    <dgm:cxn modelId="{28C74691-2F9E-4FBC-99F0-24A2109B71F2}" srcId="{99E4DFFB-F8FE-49B3-A6C6-8CAD5501D4E1}" destId="{5F9876FA-A40E-4AAD-A743-D2AAA308EF7B}" srcOrd="0" destOrd="0" parTransId="{A26BE3C3-C0F1-4044-9450-3EC6269AA05A}" sibTransId="{035E3553-86F8-430B-9E93-62DF28DDDAE4}"/>
    <dgm:cxn modelId="{E526C51F-6ED2-418D-ABA4-70B468CACF0B}" type="presOf" srcId="{99E4DFFB-F8FE-49B3-A6C6-8CAD5501D4E1}" destId="{2BF795CB-040F-4E20-B4BA-D9F597089D17}" srcOrd="0" destOrd="0" presId="urn:microsoft.com/office/officeart/2005/8/layout/vList2"/>
    <dgm:cxn modelId="{6AB32E84-F679-4820-B558-4027F9759E8E}" type="presParOf" srcId="{2BF795CB-040F-4E20-B4BA-D9F597089D17}" destId="{235C34AA-B61C-4798-9FCF-E78F678311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9E4DFFB-F8FE-49B3-A6C6-8CAD5501D4E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5F9876FA-A40E-4AAD-A743-D2AAA308EF7B}">
      <dgm:prSet custT="1"/>
      <dgm:spPr/>
      <dgm:t>
        <a:bodyPr/>
        <a:lstStyle/>
        <a:p>
          <a:pPr algn="ctr" rtl="0"/>
          <a:r>
            <a:rPr lang="pl-PL" sz="3200" dirty="0" smtClean="0">
              <a:latin typeface="Arial" panose="020B0604020202020204" pitchFamily="34" charset="0"/>
              <a:cs typeface="Arial" panose="020B0604020202020204" pitchFamily="34" charset="0"/>
            </a:rPr>
            <a:t>Porównanie mikrocykli treningowych w okresie przygotowawczym i startowym</a:t>
          </a:r>
          <a:endParaRPr lang="pl-PL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6BE3C3-C0F1-4044-9450-3EC6269AA05A}" type="parTrans" cxnId="{28C74691-2F9E-4FBC-99F0-24A2109B71F2}">
      <dgm:prSet/>
      <dgm:spPr/>
      <dgm:t>
        <a:bodyPr/>
        <a:lstStyle/>
        <a:p>
          <a:endParaRPr lang="pl-PL"/>
        </a:p>
      </dgm:t>
    </dgm:pt>
    <dgm:pt modelId="{035E3553-86F8-430B-9E93-62DF28DDDAE4}" type="sibTrans" cxnId="{28C74691-2F9E-4FBC-99F0-24A2109B71F2}">
      <dgm:prSet/>
      <dgm:spPr/>
      <dgm:t>
        <a:bodyPr/>
        <a:lstStyle/>
        <a:p>
          <a:endParaRPr lang="pl-PL"/>
        </a:p>
      </dgm:t>
    </dgm:pt>
    <dgm:pt modelId="{2BF795CB-040F-4E20-B4BA-D9F597089D17}" type="pres">
      <dgm:prSet presAssocID="{99E4DFFB-F8FE-49B3-A6C6-8CAD5501D4E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235C34AA-B61C-4798-9FCF-E78F678311B7}" type="pres">
      <dgm:prSet presAssocID="{5F9876FA-A40E-4AAD-A743-D2AAA308EF7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28C74691-2F9E-4FBC-99F0-24A2109B71F2}" srcId="{99E4DFFB-F8FE-49B3-A6C6-8CAD5501D4E1}" destId="{5F9876FA-A40E-4AAD-A743-D2AAA308EF7B}" srcOrd="0" destOrd="0" parTransId="{A26BE3C3-C0F1-4044-9450-3EC6269AA05A}" sibTransId="{035E3553-86F8-430B-9E93-62DF28DDDAE4}"/>
    <dgm:cxn modelId="{7D80F5FC-B944-4097-B2FF-00B165719B1E}" type="presOf" srcId="{5F9876FA-A40E-4AAD-A743-D2AAA308EF7B}" destId="{235C34AA-B61C-4798-9FCF-E78F678311B7}" srcOrd="0" destOrd="0" presId="urn:microsoft.com/office/officeart/2005/8/layout/vList2"/>
    <dgm:cxn modelId="{DB6AE25C-A497-498B-B2E0-368A8AA14954}" type="presOf" srcId="{99E4DFFB-F8FE-49B3-A6C6-8CAD5501D4E1}" destId="{2BF795CB-040F-4E20-B4BA-D9F597089D17}" srcOrd="0" destOrd="0" presId="urn:microsoft.com/office/officeart/2005/8/layout/vList2"/>
    <dgm:cxn modelId="{45FCBFB4-DEEF-4D27-BF49-2F53D826069E}" type="presParOf" srcId="{2BF795CB-040F-4E20-B4BA-D9F597089D17}" destId="{235C34AA-B61C-4798-9FCF-E78F678311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16BC2DA-85A9-4BFE-A653-EFF025C6F5A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08DA317C-1346-4C0A-80DA-01F1755F85EF}">
      <dgm:prSet custT="1"/>
      <dgm:spPr/>
      <dgm:t>
        <a:bodyPr/>
        <a:lstStyle/>
        <a:p>
          <a:pPr algn="ctr" rtl="0"/>
          <a:r>
            <a:rPr lang="pl-PL" sz="4000" dirty="0" smtClean="0">
              <a:latin typeface="Arial" panose="020B0604020202020204" pitchFamily="34" charset="0"/>
              <a:cs typeface="Arial" panose="020B0604020202020204" pitchFamily="34" charset="0"/>
            </a:rPr>
            <a:t>Dziękuję za uwagę</a:t>
          </a:r>
          <a:endParaRPr lang="pl-PL" sz="4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0E4B28-57AA-49E2-B096-E3E066D939F3}" type="parTrans" cxnId="{CAFAFDC2-35ED-4A96-93E7-EC902A06CD52}">
      <dgm:prSet/>
      <dgm:spPr/>
      <dgm:t>
        <a:bodyPr/>
        <a:lstStyle/>
        <a:p>
          <a:endParaRPr lang="pl-PL"/>
        </a:p>
      </dgm:t>
    </dgm:pt>
    <dgm:pt modelId="{13D50D1C-A7F4-4C3B-9214-D87CE5A80742}" type="sibTrans" cxnId="{CAFAFDC2-35ED-4A96-93E7-EC902A06CD52}">
      <dgm:prSet/>
      <dgm:spPr/>
      <dgm:t>
        <a:bodyPr/>
        <a:lstStyle/>
        <a:p>
          <a:endParaRPr lang="pl-PL"/>
        </a:p>
      </dgm:t>
    </dgm:pt>
    <dgm:pt modelId="{02B3498E-0E13-4F3B-A2DF-D7E52A0629B8}" type="pres">
      <dgm:prSet presAssocID="{916BC2DA-85A9-4BFE-A653-EFF025C6F5A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94F2F5B3-A334-4843-9954-832204041815}" type="pres">
      <dgm:prSet presAssocID="{08DA317C-1346-4C0A-80DA-01F1755F85EF}" presName="parentText" presStyleLbl="node1" presStyleIdx="0" presStyleCnt="1" custLinFactNeighborX="1001" custLinFactNeighborY="5034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B85CAF65-1386-4843-9A29-6A5B4F1A71C6}" type="presOf" srcId="{916BC2DA-85A9-4BFE-A653-EFF025C6F5A4}" destId="{02B3498E-0E13-4F3B-A2DF-D7E52A0629B8}" srcOrd="0" destOrd="0" presId="urn:microsoft.com/office/officeart/2005/8/layout/vList2"/>
    <dgm:cxn modelId="{CAFAFDC2-35ED-4A96-93E7-EC902A06CD52}" srcId="{916BC2DA-85A9-4BFE-A653-EFF025C6F5A4}" destId="{08DA317C-1346-4C0A-80DA-01F1755F85EF}" srcOrd="0" destOrd="0" parTransId="{7C0E4B28-57AA-49E2-B096-E3E066D939F3}" sibTransId="{13D50D1C-A7F4-4C3B-9214-D87CE5A80742}"/>
    <dgm:cxn modelId="{FF72282A-C231-45C0-A9C4-C12E4F756273}" type="presOf" srcId="{08DA317C-1346-4C0A-80DA-01F1755F85EF}" destId="{94F2F5B3-A334-4843-9954-832204041815}" srcOrd="0" destOrd="0" presId="urn:microsoft.com/office/officeart/2005/8/layout/vList2"/>
    <dgm:cxn modelId="{4CB00C45-F34C-4B4E-A714-17DD5B70FCD5}" type="presParOf" srcId="{02B3498E-0E13-4F3B-A2DF-D7E52A0629B8}" destId="{94F2F5B3-A334-4843-9954-83220404181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6A6A404-3ACA-4DE5-B9D0-DF83A01422EC}">
      <dsp:nvSpPr>
        <dsp:cNvPr id="0" name=""/>
        <dsp:cNvSpPr/>
      </dsp:nvSpPr>
      <dsp:spPr>
        <a:xfrm>
          <a:off x="0" y="233464"/>
          <a:ext cx="7772400" cy="2053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pl-PL" sz="3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Propozycja programu przygotowania fizycznego zespołu siatkarek</a:t>
          </a:r>
          <a:endParaRPr lang="pl-PL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33464"/>
        <a:ext cx="7772400" cy="205335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6157FB1-38F6-4BED-BF38-99575D6D0234}">
      <dsp:nvSpPr>
        <dsp:cNvPr id="0" name=""/>
        <dsp:cNvSpPr/>
      </dsp:nvSpPr>
      <dsp:spPr>
        <a:xfrm>
          <a:off x="0" y="2417"/>
          <a:ext cx="8229600" cy="917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Wprowadzenie</a:t>
          </a:r>
          <a:endParaRPr lang="pl-P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417"/>
        <a:ext cx="8229600" cy="91728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F66564C-93F8-4B20-865F-6AE5A6BF729D}">
      <dsp:nvSpPr>
        <dsp:cNvPr id="0" name=""/>
        <dsp:cNvSpPr/>
      </dsp:nvSpPr>
      <dsp:spPr>
        <a:xfrm>
          <a:off x="0" y="530"/>
          <a:ext cx="8229600" cy="11419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Cele i specyfika przygotowania fizycznego w siatkówce</a:t>
          </a:r>
          <a:endParaRPr lang="pl-P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30"/>
        <a:ext cx="8229600" cy="1141938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9CA9AF-F7C1-480D-8E2F-B737D72236C7}">
      <dsp:nvSpPr>
        <dsp:cNvPr id="0" name=""/>
        <dsp:cNvSpPr/>
      </dsp:nvSpPr>
      <dsp:spPr>
        <a:xfrm>
          <a:off x="0" y="72007"/>
          <a:ext cx="8579296" cy="12961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Podstawowe uwagi do systemu przygotowania fizycznego</a:t>
          </a:r>
          <a:endParaRPr lang="pl-P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72007"/>
        <a:ext cx="8579296" cy="129614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CAA1DB3-1CF7-40DB-B74B-E43C9DF871A7}">
      <dsp:nvSpPr>
        <dsp:cNvPr id="0" name=""/>
        <dsp:cNvSpPr/>
      </dsp:nvSpPr>
      <dsp:spPr>
        <a:xfrm>
          <a:off x="0" y="0"/>
          <a:ext cx="8229600" cy="1065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Ogólne zasady przygotowania</a:t>
          </a:r>
          <a:br>
            <a:rPr lang="pl-PL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pl-PL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siłowego i mocy</a:t>
          </a:r>
          <a:endParaRPr lang="pl-P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8229600" cy="1065888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DAA2AD-8EFD-47FB-BFFF-40CAC0329846}">
      <dsp:nvSpPr>
        <dsp:cNvPr id="0" name=""/>
        <dsp:cNvSpPr/>
      </dsp:nvSpPr>
      <dsp:spPr>
        <a:xfrm>
          <a:off x="0" y="52"/>
          <a:ext cx="8229600" cy="936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Wstępna Adaptacja Siłowa (WAS)</a:t>
          </a:r>
          <a:endParaRPr lang="pl-P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2"/>
        <a:ext cx="8229600" cy="93600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292A03-4170-4825-888C-8D37DB9DC836}">
      <dsp:nvSpPr>
        <dsp:cNvPr id="0" name=""/>
        <dsp:cNvSpPr/>
      </dsp:nvSpPr>
      <dsp:spPr>
        <a:xfrm>
          <a:off x="0" y="331"/>
          <a:ext cx="8229600" cy="7054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Siła maksymalna (Fmax)</a:t>
          </a:r>
          <a:endParaRPr lang="pl-P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31"/>
        <a:ext cx="8229600" cy="705427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C0C202-E4DF-4D8A-881B-D8D3FFFC85F8}">
      <dsp:nvSpPr>
        <dsp:cNvPr id="0" name=""/>
        <dsp:cNvSpPr/>
      </dsp:nvSpPr>
      <dsp:spPr>
        <a:xfrm>
          <a:off x="0" y="3853"/>
          <a:ext cx="8229600" cy="842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Moc (</a:t>
          </a:r>
          <a:r>
            <a:rPr lang="pl-PL" sz="3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Pmax</a:t>
          </a:r>
          <a:r>
            <a:rPr lang="pl-PL" sz="3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pl-PL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853"/>
        <a:ext cx="8229600" cy="842400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401B0ED-84A1-4A54-B38A-BD4C1F1F713B}">
      <dsp:nvSpPr>
        <dsp:cNvPr id="0" name=""/>
        <dsp:cNvSpPr/>
      </dsp:nvSpPr>
      <dsp:spPr>
        <a:xfrm>
          <a:off x="0" y="520"/>
          <a:ext cx="8229600" cy="10650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Ogólne zasady przygotowania kondycyjnego</a:t>
          </a:r>
          <a:endParaRPr lang="pl-P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20"/>
        <a:ext cx="8229600" cy="1065088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264BB2D-6B29-47EA-8682-C75E22AEBA3B}">
      <dsp:nvSpPr>
        <dsp:cNvPr id="0" name=""/>
        <dsp:cNvSpPr/>
      </dsp:nvSpPr>
      <dsp:spPr>
        <a:xfrm>
          <a:off x="0" y="50652"/>
          <a:ext cx="8229600" cy="74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Szczegóły przygotowania kondycyjnego</a:t>
          </a:r>
          <a:endParaRPr lang="pl-P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0652"/>
        <a:ext cx="8229600" cy="748800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7FA7F-64C9-4C75-B528-A57C13E1964A}">
      <dsp:nvSpPr>
        <dsp:cNvPr id="0" name=""/>
        <dsp:cNvSpPr/>
      </dsp:nvSpPr>
      <dsp:spPr>
        <a:xfrm>
          <a:off x="0" y="4757"/>
          <a:ext cx="8229600" cy="912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9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Ogólne zasady prewencji</a:t>
          </a:r>
          <a:endParaRPr lang="pl-PL" sz="3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757"/>
        <a:ext cx="8229600" cy="912600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35C34AA-B61C-4798-9FCF-E78F678311B7}">
      <dsp:nvSpPr>
        <dsp:cNvPr id="0" name=""/>
        <dsp:cNvSpPr/>
      </dsp:nvSpPr>
      <dsp:spPr>
        <a:xfrm>
          <a:off x="0" y="32676"/>
          <a:ext cx="82296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kern="1200" dirty="0" smtClean="0">
              <a:latin typeface="Arial" panose="020B0604020202020204" pitchFamily="34" charset="0"/>
              <a:cs typeface="Arial" panose="020B0604020202020204" pitchFamily="34" charset="0"/>
            </a:rPr>
            <a:t>Schemat planu przygotowania zespołu do sezonu oraz jego realizacja</a:t>
          </a:r>
          <a:endParaRPr lang="pl-P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2676"/>
        <a:ext cx="8229600" cy="1216800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35C34AA-B61C-4798-9FCF-E78F678311B7}">
      <dsp:nvSpPr>
        <dsp:cNvPr id="0" name=""/>
        <dsp:cNvSpPr/>
      </dsp:nvSpPr>
      <dsp:spPr>
        <a:xfrm>
          <a:off x="0" y="32676"/>
          <a:ext cx="82296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kern="1200" dirty="0" smtClean="0">
              <a:latin typeface="Arial" panose="020B0604020202020204" pitchFamily="34" charset="0"/>
              <a:cs typeface="Arial" panose="020B0604020202020204" pitchFamily="34" charset="0"/>
            </a:rPr>
            <a:t>Porównanie mikrocykli treningowych w okresie przygotowawczym i startowym</a:t>
          </a:r>
          <a:endParaRPr lang="pl-P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2676"/>
        <a:ext cx="8229600" cy="1216800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F2F5B3-A334-4843-9954-832204041815}">
      <dsp:nvSpPr>
        <dsp:cNvPr id="0" name=""/>
        <dsp:cNvSpPr/>
      </dsp:nvSpPr>
      <dsp:spPr>
        <a:xfrm>
          <a:off x="0" y="1079"/>
          <a:ext cx="8229600" cy="1141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4000" kern="1200" dirty="0" smtClean="0">
              <a:latin typeface="Arial" panose="020B0604020202020204" pitchFamily="34" charset="0"/>
              <a:cs typeface="Arial" panose="020B0604020202020204" pitchFamily="34" charset="0"/>
            </a:rPr>
            <a:t>Dziękuję za uwagę</a:t>
          </a:r>
          <a:endParaRPr lang="pl-PL" sz="4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079"/>
        <a:ext cx="8229600" cy="1141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5EF8A-A8FA-4B75-A097-05F6ABFFC7F9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44B12-48D5-4CFC-AFF9-81BDBFE82CD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18496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44B12-48D5-4CFC-AFF9-81BDBFE82CDB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3331047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44B12-48D5-4CFC-AFF9-81BDBFE82CDB}" type="slidenum">
              <a:rPr lang="pl-PL" smtClean="0"/>
              <a:pPr/>
              <a:t>30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999950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82467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667107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966294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343438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58038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7193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022400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04440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142295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146458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7060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B48AB-D715-43F9-8190-738C7AAB9D47}" type="datetimeFigureOut">
              <a:rPr lang="pl-PL" smtClean="0"/>
              <a:pPr/>
              <a:t>2014-07-24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C2583-DECA-43D4-A03F-E5624AC07CF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086548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Arkusze_Konferencja/kartka_przyk&#322;ad.pdf" TargetMode="External"/><Relationship Id="rId3" Type="http://schemas.openxmlformats.org/officeDocument/2006/relationships/diagramLayout" Target="../diagrams/layout6.xml"/><Relationship Id="rId7" Type="http://schemas.openxmlformats.org/officeDocument/2006/relationships/hyperlink" Target="Arkusze_Konferencja/WAS_26_08_13.pdf" TargetMode="Externa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hyperlink" Target="Arkusze_Konferencja/kartka_przyk&#322;ad.xlsx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Arkusze_Konferencja/Program_hantle.pdf" TargetMode="External"/><Relationship Id="rId2" Type="http://schemas.openxmlformats.org/officeDocument/2006/relationships/hyperlink" Target="Arkusze_Konferencja/program_pilki_rehab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Arkusze_Konferencja/Program_gryf.pdf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hyperlink" Target="Arkusze_Konferencja/Fmax_18_09_13.pdf" TargetMode="Externa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Arkusze_Konferencja/Pmax_SM_01_10_13.pdf" TargetMode="External"/><Relationship Id="rId3" Type="http://schemas.openxmlformats.org/officeDocument/2006/relationships/diagramLayout" Target="../diagrams/layout8.xml"/><Relationship Id="rId7" Type="http://schemas.openxmlformats.org/officeDocument/2006/relationships/hyperlink" Target="Arkusze_Konferencja/Pmax_14_04_14.pdf" TargetMode="Externa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Arkusze_Konferencja/Prewencja_libero_02_03_14.pdf" TargetMode="External"/><Relationship Id="rId2" Type="http://schemas.openxmlformats.org/officeDocument/2006/relationships/hyperlink" Target="Arkusze_Konferencja/Prewencja_02_03_14.pdf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Arkusze_Konferencja/Intensyfikacja.pdf" TargetMode="External"/><Relationship Id="rId3" Type="http://schemas.openxmlformats.org/officeDocument/2006/relationships/diagramLayout" Target="../diagrams/layout12.xml"/><Relationship Id="rId7" Type="http://schemas.openxmlformats.org/officeDocument/2006/relationships/hyperlink" Target="Arkusze_Konferencja/Akumulacja.pdf" TargetMode="Externa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10" Type="http://schemas.openxmlformats.org/officeDocument/2006/relationships/hyperlink" Target="Arkusze_Konferencja/PPrzygotow_Razem.pdf" TargetMode="External"/><Relationship Id="rId4" Type="http://schemas.openxmlformats.org/officeDocument/2006/relationships/diagramQuickStyle" Target="../diagrams/quickStyle12.xml"/><Relationship Id="rId9" Type="http://schemas.openxmlformats.org/officeDocument/2006/relationships/hyperlink" Target="Arkusze_Konferencja/Transformacja.pdf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2429354"/>
              </p:ext>
            </p:extLst>
          </p:nvPr>
        </p:nvGraphicFramePr>
        <p:xfrm>
          <a:off x="899592" y="764704"/>
          <a:ext cx="7772400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6400800" cy="693681"/>
          </a:xfrm>
        </p:spPr>
        <p:txBody>
          <a:bodyPr>
            <a:normAutofit/>
          </a:bodyPr>
          <a:lstStyle/>
          <a:p>
            <a:pPr algn="l">
              <a:lnSpc>
                <a:spcPct val="110000"/>
              </a:lnSpc>
            </a:pPr>
            <a:r>
              <a:rPr lang="pl-PL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Ryszard Litwin</a:t>
            </a:r>
          </a:p>
        </p:txBody>
      </p:sp>
      <p:sp>
        <p:nvSpPr>
          <p:cNvPr id="5" name="Podtytuł 2"/>
          <p:cNvSpPr txBox="1">
            <a:spLocks/>
          </p:cNvSpPr>
          <p:nvPr/>
        </p:nvSpPr>
        <p:spPr>
          <a:xfrm>
            <a:off x="683568" y="5301208"/>
            <a:ext cx="7776864" cy="9361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10000"/>
              </a:lnSpc>
            </a:pPr>
            <a:r>
              <a:rPr lang="pl-PL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Koncepcja realizowana w pracy z drużyną siatkarek Polski Cukier Muszynianka </a:t>
            </a:r>
            <a:r>
              <a:rPr lang="pl-PL" sz="2400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Fakro</a:t>
            </a:r>
            <a:r>
              <a:rPr lang="pl-PL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Muszyna w latach 2007- 2014</a:t>
            </a:r>
          </a:p>
        </p:txBody>
      </p:sp>
    </p:spTree>
    <p:extLst>
      <p:ext uri="{BB962C8B-B14F-4D97-AF65-F5344CB8AC3E}">
        <p14:creationId xmlns:p14="http://schemas.microsoft.com/office/powerpoint/2010/main" xmlns="" val="371879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929394128"/>
              </p:ext>
            </p:extLst>
          </p:nvPr>
        </p:nvGraphicFramePr>
        <p:xfrm>
          <a:off x="457200" y="274638"/>
          <a:ext cx="8229600" cy="922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268760"/>
            <a:ext cx="8280920" cy="5040560"/>
          </a:xfrm>
        </p:spPr>
        <p:txBody>
          <a:bodyPr rIns="0">
            <a:noAutofit/>
          </a:bodyPr>
          <a:lstStyle/>
          <a:p>
            <a:pPr marL="468000" indent="-468000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Materiał jest próbą pokazania mojego pomysłu na kwestę całościowego przygotowania fizycznego do sezonu zaawansowanych siatkarek </a:t>
            </a:r>
          </a:p>
          <a:p>
            <a:pPr marL="468000" indent="-468000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Koncepcja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jest kompilacją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mojej wiedzy i doświadczenia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 ponad 25- letniej pracy z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siatkarkami, oraz wypadkową różnych metod i pomysłów z jakimi się zetknąłem w dotychczasowej pracy. </a:t>
            </a:r>
          </a:p>
          <a:p>
            <a:pPr marL="468000" indent="-468000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podlegał modyfikacjom –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przemyślenia i doświadczenia po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każdym zakończonym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sezonie, rozwój nowych metod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 treningu, pojawiały się nowe ćwiczenia nowe przyrządy (</a:t>
            </a:r>
            <a:r>
              <a:rPr lang="pl-P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plajometria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gimnastyka funkcjonalna i propriocepcja, </a:t>
            </a:r>
            <a:r>
              <a:rPr lang="pl-P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bosu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gridy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taśmy TRX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xmlns="" val="108575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832648"/>
          </a:xfrm>
        </p:spPr>
        <p:txBody>
          <a:bodyPr rIns="0">
            <a:noAutofit/>
          </a:bodyPr>
          <a:lstStyle/>
          <a:p>
            <a:pPr marL="360000" indent="-360000">
              <a:spcBef>
                <a:spcPts val="600"/>
              </a:spcBef>
            </a:pP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System jest otwarty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– każdy sezon przynosi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coś nowego, pojawiają się nowe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pomysły które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pozwalają  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go udoskonalić, „iść do przodu”, być na bieżąco z nowymi trendami</a:t>
            </a:r>
          </a:p>
          <a:p>
            <a:pPr marL="360000" indent="-360000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Chcę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pokazać praktyczne rozwiązania  systemu przygotowania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fizycznego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 okresie przygotowawczym i startowym który przez ostatnie siedem lat realizowaliśmy w Muszynie, i  które stosowane w treningu dawały pozytywne rezultaty </a:t>
            </a:r>
          </a:p>
          <a:p>
            <a:pPr marL="360000" indent="-360000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Nie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jest moim celem przekonywanie kogokolwiek o słuszności przedstawionej koncepcji ani namawianie do jej wdrażania, ale jeżeli kogoś temat zainteresuje chętnie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pomogę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018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867274240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700808"/>
            <a:ext cx="8208912" cy="4680520"/>
          </a:xfrm>
        </p:spPr>
        <p:txBody>
          <a:bodyPr rIns="0">
            <a:noAutofit/>
          </a:bodyPr>
          <a:lstStyle/>
          <a:p>
            <a:pPr marL="468000" indent="-468000">
              <a:spcBef>
                <a:spcPts val="600"/>
              </a:spcBef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Trening przygotowania fizycznego stanowi podstawę na której buduje się rozwój umiejętności techniczno-taktycznych oraz zdolności psychologicznych (mentalnych) zawodniczki, a jego głównymi celami są:</a:t>
            </a:r>
          </a:p>
          <a:p>
            <a:pPr marL="612000" indent="-252000">
              <a:spcBef>
                <a:spcPts val="600"/>
              </a:spcBef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adaptacja fizjologiczna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(na poziomie energetycznym) czyli radzenie sobie ze zmęczeniem oraz wytrzymałość organizmu na duże obciążenia zewnętrzne i wysiłki o wysokiej intensywności </a:t>
            </a:r>
          </a:p>
          <a:p>
            <a:pPr marL="612000" indent="-252000">
              <a:spcBef>
                <a:spcPts val="600"/>
              </a:spcBef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przeciwdziałanie kontuzjom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poprzez działania prewencyjne, profilaktyczne i usprawniające   (gimnastyka funkcjonalna i propriocepcja, odnowa biologiczna)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786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400600"/>
          </a:xfrm>
        </p:spPr>
        <p:txBody>
          <a:bodyPr>
            <a:noAutofit/>
          </a:bodyPr>
          <a:lstStyle/>
          <a:p>
            <a:pPr marL="720000" indent="-252000">
              <a:spcBef>
                <a:spcPts val="600"/>
              </a:spcBef>
              <a:defRPr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przyrost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możliwości fizycznych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zawodniczki (siła, szybkość, wytrzymałość, skoczność, zwinność, gibkość, szybkość reakcji, koordynacja ruchowa, orientacja przestrzenna)</a:t>
            </a:r>
          </a:p>
          <a:p>
            <a:pPr marL="720000" indent="-252000">
              <a:spcBef>
                <a:spcPts val="600"/>
              </a:spcBef>
              <a:defRPr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rozwój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zdolności ruchowyc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 charakterystycznych dla siatkówki (skoki, starty, sprinty, zatrzymania, zwroty, wycofania) przekładające się na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poprawę umiejętności technicznych zawodniczki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 poprawę wyników gry zespołu</a:t>
            </a:r>
          </a:p>
          <a:p>
            <a:pPr marL="468000" indent="-457200">
              <a:spcBef>
                <a:spcPts val="600"/>
              </a:spcBef>
              <a:buFont typeface="+mj-lt"/>
              <a:buAutoNum type="arabicPeriod" startAt="2"/>
              <a:defRPr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Siatkówka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jest grą dynamiczną ze zdecydowaną przewagą skoków i szybką zmianą pozycji na boisku, gdzie akcje z maksymalną intensywnością trwają krótko ale są wielokrotnie powtarzane w krótkich odstępach czasowych</a:t>
            </a:r>
          </a:p>
          <a:p>
            <a:pPr marL="468000" indent="0">
              <a:spcBef>
                <a:spcPts val="600"/>
              </a:spcBef>
              <a:buNone/>
              <a:defRPr/>
            </a:pP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403454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976664"/>
          </a:xfrm>
        </p:spPr>
        <p:txBody>
          <a:bodyPr>
            <a:noAutofit/>
          </a:bodyPr>
          <a:lstStyle/>
          <a:p>
            <a:pPr marL="720000" indent="-252000">
              <a:lnSpc>
                <a:spcPts val="2000"/>
              </a:lnSpc>
              <a:spcBef>
                <a:spcPts val="600"/>
              </a:spcBef>
              <a:defRPr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% akcji trwa mniej niż 10 sekund</a:t>
            </a:r>
            <a:endParaRPr lang="es-A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0" lvl="1" indent="-252000">
              <a:lnSpc>
                <a:spcPts val="2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Gra z przerwami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- 75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% przerw w grze trwa 15-30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</a:p>
          <a:p>
            <a:pPr marL="720000" indent="-252000">
              <a:lnSpc>
                <a:spcPts val="2000"/>
              </a:lnSpc>
              <a:spcBef>
                <a:spcPts val="600"/>
              </a:spcBef>
              <a:defRPr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Udział systemów energetycznych w wysiłku startowym:</a:t>
            </a:r>
          </a:p>
          <a:p>
            <a:pPr marL="108000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beztlenowy </a:t>
            </a:r>
            <a:r>
              <a:rPr lang="pl-PL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fosfagenowy</a:t>
            </a: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– 40-50%</a:t>
            </a:r>
          </a:p>
          <a:p>
            <a:pPr marL="108000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beztlenowy </a:t>
            </a:r>
            <a:r>
              <a:rPr lang="pl-PL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glikolityczny</a:t>
            </a: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– 20-30%</a:t>
            </a:r>
          </a:p>
          <a:p>
            <a:pPr marL="108000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tlenowy – 20-40%</a:t>
            </a:r>
          </a:p>
          <a:p>
            <a:pPr marL="468000" indent="-457200">
              <a:spcBef>
                <a:spcPts val="600"/>
              </a:spcBef>
              <a:buFont typeface="+mj-lt"/>
              <a:buAutoNum type="arabicPeriod" startAt="3"/>
              <a:defRPr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Przygotowania do sezonu nie kończą się na pierwszych zawodach w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sezonie 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(przygotowujemy się do długiego okresu startowego),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ale ten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trwa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dalej i jest realizowany przez kilka miesięcy aż do fazy </a:t>
            </a:r>
            <a:r>
              <a:rPr lang="pl-PL" sz="2400" dirty="0" err="1">
                <a:latin typeface="Arial" panose="020B0604020202020204" pitchFamily="34" charset="0"/>
                <a:cs typeface="Arial" panose="020B0604020202020204" pitchFamily="34" charset="0"/>
              </a:rPr>
              <a:t>play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off. 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(forma zespołu na początku rozgrywek zwykle nie jest taka sama jak w fazie </a:t>
            </a:r>
            <a:r>
              <a:rPr lang="pl-PL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play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 off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Mimo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intensywnie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trwających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rozgrywek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najczęściej występuje konieczność osiągnięcia dwóch lub trzech punktów kulminacyjnych formy (LM, CEV, Puchar Polski)  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000" indent="0">
              <a:spcBef>
                <a:spcPts val="600"/>
              </a:spcBef>
              <a:buNone/>
              <a:defRPr/>
            </a:pPr>
            <a:endParaRPr lang="es-A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001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35816688"/>
              </p:ext>
            </p:extLst>
          </p:nvPr>
        </p:nvGraphicFramePr>
        <p:xfrm>
          <a:off x="251520" y="188640"/>
          <a:ext cx="8579296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464496"/>
          </a:xfrm>
        </p:spPr>
        <p:txBody>
          <a:bodyPr rIns="0">
            <a:noAutofit/>
          </a:bodyPr>
          <a:lstStyle/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Periodyzacja okresu przygotowań do sezonu:</a:t>
            </a:r>
          </a:p>
          <a:p>
            <a:pPr marL="792000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rwa najczęściej 10 tygodni</a:t>
            </a:r>
          </a:p>
          <a:p>
            <a:pPr marL="810900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odział: Akumulacja, Intensyfikacja, Transformacja</a:t>
            </a:r>
          </a:p>
          <a:p>
            <a:pPr marL="0" indent="0">
              <a:spcBef>
                <a:spcPts val="600"/>
              </a:spcBef>
              <a:buNone/>
            </a:pPr>
            <a:endParaRPr lang="pl-PL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Akumulacja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– 4 tygodnie</a:t>
            </a:r>
          </a:p>
          <a:p>
            <a:pPr marL="828000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wstępna adaptacja siłowa (WAS), wytrzymałość </a:t>
            </a:r>
            <a:r>
              <a:rPr lang="pl-PL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tlenowa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i tlenowo-beztlenowa</a:t>
            </a:r>
          </a:p>
          <a:p>
            <a:pPr marL="828000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przygotowanie całego aparatu ruchowego do dużego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wysiłku oraz rozwój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podstawowych zdolności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motorycznych głównie poprzez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trening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funkcjonalny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l-PL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85100" indent="0">
              <a:spcBef>
                <a:spcPts val="600"/>
              </a:spcBef>
              <a:buNone/>
            </a:pPr>
            <a:endParaRPr lang="pl-PL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770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5328592"/>
          </a:xfrm>
        </p:spPr>
        <p:txBody>
          <a:bodyPr>
            <a:normAutofit fontScale="92500" lnSpcReduction="10000"/>
          </a:bodyPr>
          <a:lstStyle/>
          <a:p>
            <a:pPr marL="0" lvl="0" indent="0">
              <a:spcBef>
                <a:spcPts val="600"/>
              </a:spcBef>
              <a:buNone/>
            </a:pPr>
            <a:r>
              <a:rPr lang="pl-PL" sz="2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Intensyfikacja – </a:t>
            </a:r>
            <a:r>
              <a:rPr lang="pl-PL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tygodnie</a:t>
            </a:r>
          </a:p>
          <a:p>
            <a:pPr marL="828000" lvl="0">
              <a:spcBef>
                <a:spcPts val="600"/>
              </a:spcBef>
            </a:pPr>
            <a:r>
              <a:rPr lang="pl-PL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siła maksymalna (</a:t>
            </a:r>
            <a:r>
              <a:rPr lang="pl-PL" sz="26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Fmax</a:t>
            </a:r>
            <a:r>
              <a:rPr lang="pl-PL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wytrzymałość beztlenowa i </a:t>
            </a:r>
            <a:r>
              <a:rPr lang="pl-PL" sz="26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tlenowo-beztlenowa</a:t>
            </a:r>
            <a:endParaRPr lang="pl-PL" sz="2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8000" lvl="0">
              <a:spcBef>
                <a:spcPts val="600"/>
              </a:spcBef>
            </a:pPr>
            <a:r>
              <a:rPr lang="pl-PL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zwiększenie objętości i intensywności treningu, rozwój elementów technicznych i specyficznych dla siatkówki zdolności motorycznych (starty, zatrzymania, skoki, zwroty itd.)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pl-PL" sz="2600" b="1" dirty="0">
                <a:latin typeface="Arial" panose="020B0604020202020204" pitchFamily="34" charset="0"/>
                <a:cs typeface="Arial" panose="020B0604020202020204" pitchFamily="34" charset="0"/>
              </a:rPr>
              <a:t>Transformacja – </a:t>
            </a: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3 tygodnie</a:t>
            </a:r>
          </a:p>
          <a:p>
            <a:pPr marL="720000" indent="-252000"/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Moc (</a:t>
            </a:r>
            <a:r>
              <a:rPr lang="pl-PL" sz="2600" dirty="0" err="1">
                <a:latin typeface="Arial" panose="020B0604020202020204" pitchFamily="34" charset="0"/>
                <a:cs typeface="Arial" panose="020B0604020202020204" pitchFamily="34" charset="0"/>
              </a:rPr>
              <a:t>Pmax</a:t>
            </a: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), szybkość maksymalna</a:t>
            </a:r>
          </a:p>
          <a:p>
            <a:pPr marL="720000" indent="-252000"/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Zamiana (transformacja) maksymalnej siły mięśniowej na zwiększenie tempa wykonywania czynności ruchowych</a:t>
            </a:r>
          </a:p>
          <a:p>
            <a:pPr marL="720000" indent="-252000"/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zawężenie środków treningowych do zakresu techniki </a:t>
            </a: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 taktyki siatkówki</a:t>
            </a:r>
            <a:endParaRPr lang="pl-PL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411732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896544"/>
          </a:xfrm>
        </p:spPr>
        <p:txBody>
          <a:bodyPr rIns="0">
            <a:noAutofit/>
          </a:bodyPr>
          <a:lstStyle/>
          <a:p>
            <a:pPr marL="514350" indent="-514350">
              <a:spcBef>
                <a:spcPts val="600"/>
              </a:spcBef>
              <a:buFont typeface="+mj-lt"/>
              <a:buAutoNum type="arabicPeriod" startAt="2"/>
            </a:pP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W poszczególnych etapach </a:t>
            </a:r>
            <a:r>
              <a:rPr lang="pl-PL" sz="26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pozwalamy</a:t>
            </a: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na ”przenikanie” </a:t>
            </a: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się </a:t>
            </a: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różnych cech motorycznych, </a:t>
            </a:r>
            <a:r>
              <a:rPr lang="pl-PL" sz="2600" b="1" dirty="0">
                <a:latin typeface="Arial" panose="020B0604020202020204" pitchFamily="34" charset="0"/>
                <a:cs typeface="Arial" panose="020B0604020202020204" pitchFamily="34" charset="0"/>
              </a:rPr>
              <a:t>akcentując </a:t>
            </a: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jednocześnie założony wcześniej podstawowy  charakter tego etapu:</a:t>
            </a:r>
          </a:p>
          <a:p>
            <a:pPr marL="828000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WAS – elementy szybkości skoczności,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zwinności  np. w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ćwiczeniach na stepach i z TRX,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skipingi, skoki, przeskoki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828000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Fmax –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wprowadzamy plajometrię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po ćwiczeniach siłowych,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szybkość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 powtarzanych elementach technicznych, biegach tempowych i interwałowych) </a:t>
            </a:r>
          </a:p>
          <a:p>
            <a:pPr marL="828000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Pmax – do programów siłowych wprowadzamy elementy siły maksymalnej i wytrzymałości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specjalnej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700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688632"/>
          </a:xfrm>
        </p:spPr>
        <p:txBody>
          <a:bodyPr rIns="0">
            <a:noAutofit/>
          </a:bodyPr>
          <a:lstStyle/>
          <a:p>
            <a:pPr marL="457200" indent="-457200">
              <a:spcBef>
                <a:spcPts val="600"/>
              </a:spcBef>
              <a:buFont typeface="+mj-lt"/>
              <a:buAutoNum type="arabicPeriod" startAt="4"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Pamiętamy że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odpoczynek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jest tak samo ważny jak ciężki trening 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(patrz układ mikrocyklu)</a:t>
            </a:r>
          </a:p>
          <a:p>
            <a:pPr marL="720000" indent="-252000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czas na regenerację w mikrocyklu,</a:t>
            </a:r>
          </a:p>
          <a:p>
            <a:pPr marL="720000" indent="-252000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dłuższa przerwa po mikrocyklu</a:t>
            </a:r>
          </a:p>
          <a:p>
            <a:pPr marL="468000" indent="-468000">
              <a:spcBef>
                <a:spcPts val="600"/>
              </a:spcBef>
              <a:buFont typeface="+mj-lt"/>
              <a:buAutoNum type="arabicPeriod" startAt="3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Nie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zapominamy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że najważniejsza w procesie przygotowań do sezonu jest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siatkówka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przygotowanie fizyczne nie może stać się celem „samym w sobie” i zdominować całość przygotowań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0" indent="-252000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zachowujemy właściwe proporcje treningu fizycznego do techniczno-taktycznego (niewłaściwa można obniżyć chęci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zawodniczek do treningu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technicznego)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0" indent="-252000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powyższego mogą wyniknąć kontuzje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które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często eliminują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zawodniczkę z udziału w dalszych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przygotowaniach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923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128807123"/>
              </p:ext>
            </p:extLst>
          </p:nvPr>
        </p:nvGraphicFramePr>
        <p:xfrm>
          <a:off x="457200" y="274638"/>
          <a:ext cx="8229600" cy="1066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11560" y="1556792"/>
            <a:ext cx="8136904" cy="4824536"/>
          </a:xfrm>
        </p:spPr>
        <p:txBody>
          <a:bodyPr rIns="0">
            <a:noAutofit/>
          </a:bodyPr>
          <a:lstStyle/>
          <a:p>
            <a:pPr marL="540000" indent="-540000">
              <a:spcBef>
                <a:spcPts val="600"/>
              </a:spcBef>
              <a:buFont typeface="+mj-lt"/>
              <a:buAutoNum type="arabicPeriod"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 procesie przygotowania siłowego wyróżniamy etapy wstępnej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adaptacji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(WAS),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siły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maksymalnej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(Fmax)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mocy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(Pmax)</a:t>
            </a:r>
            <a:endParaRPr lang="pl-P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indent="-540000">
              <a:spcBef>
                <a:spcPts val="600"/>
              </a:spcBef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Treningi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siły na etapie Fmax realizowane są jako jednostki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wyizolowane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, natomiast treningi na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etapie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WAS i Pmax 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łączone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są z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techniką siatkówki</a:t>
            </a:r>
          </a:p>
          <a:p>
            <a:pPr marL="540000" indent="-540000">
              <a:spcBef>
                <a:spcPts val="600"/>
              </a:spcBef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okresie przygotowawczym i startowym treningi siły prowadzimy w godzinach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przedpołudniowych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540000" indent="-540000">
              <a:spcBef>
                <a:spcPts val="600"/>
              </a:spcBef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Celem procesu przygotowania siłowego jest uzyskanie odpowiednio wysokiego poziom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mocy mięśniowej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przed rozpoczęciem sezonu i utrzymanie go w trakcie sezonu</a:t>
            </a:r>
          </a:p>
        </p:txBody>
      </p:sp>
    </p:spTree>
    <p:extLst>
      <p:ext uri="{BB962C8B-B14F-4D97-AF65-F5344CB8AC3E}">
        <p14:creationId xmlns:p14="http://schemas.microsoft.com/office/powerpoint/2010/main" xmlns="" val="73472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476672"/>
            <a:ext cx="8352928" cy="5760640"/>
          </a:xfrm>
        </p:spPr>
        <p:txBody>
          <a:bodyPr rIns="0">
            <a:noAutofit/>
          </a:bodyPr>
          <a:lstStyle/>
          <a:p>
            <a:pPr marL="540000" indent="-540000">
              <a:spcBef>
                <a:spcPts val="600"/>
              </a:spcBef>
              <a:buFont typeface="+mj-lt"/>
              <a:buAutoNum type="arabicPeriod" startAt="5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Ćwiczenia siłowe są wykonujemy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 siłowni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(z wolnymi ciężarami i na maszynach) oraz w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programach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wykorzystujących określone przyrządy: TRX, gryfy, hantle, stepy, gumy 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(przykłady programów w załączeniu)</a:t>
            </a:r>
          </a:p>
          <a:p>
            <a:pPr marL="540000" indent="-540000">
              <a:spcBef>
                <a:spcPts val="600"/>
              </a:spcBef>
              <a:buFont typeface="+mj-lt"/>
              <a:buAutoNum type="arabicPeriod" startAt="5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Programy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ćwiczeń siłowych przygotowywane są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indywidualnie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dla zawodniczki na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każdy trening, biorąc pod uwagę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jej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potencjalne możliwości, zalecenia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lekarskie,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realizację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poprzedniego treningu 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kartki treningowe w załączeniu) </a:t>
            </a:r>
          </a:p>
          <a:p>
            <a:pPr marL="540000" indent="-540000">
              <a:spcBef>
                <a:spcPts val="600"/>
              </a:spcBef>
              <a:buFont typeface="+mj-lt"/>
              <a:buAutoNum type="arabicPeriod" startAt="5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Dla określenia wysokości CM dla fazy Fmax nie stosujemy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testów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a korzystamy z tabeli przeliczeniowej biorąc za podstawę wyniki ostatniej fazy etapu WAS w której następuje maksymalna (przy tej ilości powtórzeń)  progresja obciążenia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49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476672"/>
            <a:ext cx="8229600" cy="5904656"/>
          </a:xfrm>
        </p:spPr>
        <p:txBody>
          <a:bodyPr rIns="0">
            <a:noAutofit/>
          </a:bodyPr>
          <a:lstStyle/>
          <a:p>
            <a:pPr marL="540000" indent="-540000">
              <a:spcBef>
                <a:spcPts val="600"/>
              </a:spcBef>
              <a:buFont typeface="+mj-lt"/>
              <a:buAutoNum type="arabicPeriod" startAt="8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Plajometrię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jako metodę kształtowania i podtrzymywania mocy,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zaczynamy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wprowadzać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już na etapie kształtowania siły maksymalnej (Fmax)</a:t>
            </a:r>
          </a:p>
          <a:p>
            <a:pPr marL="540000" indent="-540000">
              <a:spcBef>
                <a:spcPts val="600"/>
              </a:spcBef>
              <a:buFont typeface="+mj-lt"/>
              <a:buAutoNum type="arabicPeriod" startAt="8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Kształtowanie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mocy (Fmax) połączone jest ściśle z procesem tzw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. taperingu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czyli „zejścia” z obciążeń treningowych zarówno w końcowej fazie przygotowań, jak i podczas trwania sezonu w związku z dużym obciążeniem meczowym</a:t>
            </a:r>
          </a:p>
          <a:p>
            <a:pPr marL="540000" indent="-540000">
              <a:spcBef>
                <a:spcPts val="600"/>
              </a:spcBef>
              <a:buFont typeface="+mj-lt"/>
              <a:buAutoNum type="arabicPeriod" startAt="8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okresie startowym mimo dużej ilości meczów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nigdy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nie „odpuszczamy” treningu siły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mikrocyklu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przedmeczowym (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nawet kosztem treningu techniki)</a:t>
            </a:r>
            <a:endParaRPr lang="pl-PL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0000" indent="-540000">
              <a:spcBef>
                <a:spcPts val="600"/>
              </a:spcBef>
              <a:buFont typeface="+mj-lt"/>
              <a:buAutoNum type="arabicPeriod" startAt="8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okresie startowym jeżeli mamy pełny </a:t>
            </a:r>
            <a:r>
              <a:rPr lang="pl-P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mikrocykl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stosujemy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dwie jednostki siły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pierwsza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 Fmax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       druga tylko ćwiczenia mocy z plajometrią, jeżeli nie mamy pełnego mikrocyklu stosujemy tylko treningi mocy</a:t>
            </a:r>
          </a:p>
        </p:txBody>
      </p:sp>
    </p:spTree>
    <p:extLst>
      <p:ext uri="{BB962C8B-B14F-4D97-AF65-F5344CB8AC3E}">
        <p14:creationId xmlns:p14="http://schemas.microsoft.com/office/powerpoint/2010/main" xmlns="" val="235483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6104"/>
          </a:xfrm>
        </p:spPr>
        <p:txBody>
          <a:bodyPr>
            <a:noAutofit/>
          </a:bodyPr>
          <a:lstStyle/>
          <a:p>
            <a:r>
              <a:rPr lang="pl-P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Porównanie okresów przygotowania </a:t>
            </a:r>
            <a:br>
              <a:rPr lang="pl-P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fizycznego i mocy</a:t>
            </a:r>
            <a:endParaRPr lang="pl-P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Symbol zastępczy zawartości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24622873"/>
              </p:ext>
            </p:extLst>
          </p:nvPr>
        </p:nvGraphicFramePr>
        <p:xfrm>
          <a:off x="395536" y="1124744"/>
          <a:ext cx="8352928" cy="5369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872208"/>
                <a:gridCol w="2232248"/>
                <a:gridCol w="1957888"/>
                <a:gridCol w="1786528"/>
              </a:tblGrid>
              <a:tr h="432048">
                <a:tc gridSpan="4"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OKRES PRZYGOTOWAWCZY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l-PL" sz="2000" dirty="0" smtClean="0"/>
                        <a:t>OKRES STARTOWY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endParaRPr lang="pl-PL" sz="1600" b="0" dirty="0">
                        <a:solidFill>
                          <a:schemeClr val="bg1"/>
                        </a:solidFill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Akumulacja</a:t>
                      </a:r>
                    </a:p>
                    <a:p>
                      <a:pPr algn="ctr"/>
                      <a:r>
                        <a:rPr lang="pl-PL" sz="14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tygodnie</a:t>
                      </a:r>
                      <a:endParaRPr lang="pl-PL" sz="14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Intensyfikacja</a:t>
                      </a:r>
                    </a:p>
                    <a:p>
                      <a:pPr algn="ctr"/>
                      <a:r>
                        <a:rPr lang="pl-PL" sz="14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tygodnie</a:t>
                      </a:r>
                      <a:endParaRPr lang="pl-PL" sz="14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Transformacja</a:t>
                      </a:r>
                    </a:p>
                    <a:p>
                      <a:pPr algn="ctr"/>
                      <a:r>
                        <a:rPr lang="pl-PL" sz="14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tygodnie</a:t>
                      </a:r>
                      <a:endParaRPr lang="pl-PL" sz="14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4173408">
                <a:tc>
                  <a:txBody>
                    <a:bodyPr/>
                    <a:lstStyle/>
                    <a:p>
                      <a:pPr marL="0" indent="0" algn="ctr" defTabSz="0">
                        <a:buFont typeface="Arial" panose="020B0604020202020204" pitchFamily="34" charset="0"/>
                        <a:buNone/>
                        <a:tabLst>
                          <a:tab pos="0" algn="l"/>
                        </a:tabLst>
                      </a:pPr>
                      <a:r>
                        <a:rPr lang="pl-PL" sz="1600" b="1" baseline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PRZYGOTOWANIE SIŁOWE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Wstępna Adaptacja Siłowa</a:t>
                      </a:r>
                    </a:p>
                    <a:p>
                      <a:pPr marL="108000" marR="0" indent="-108000" algn="l" defTabSz="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  <a:defRPr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Realizowane w połączeniu z techniką</a:t>
                      </a:r>
                    </a:p>
                    <a:p>
                      <a:pPr marL="108000" marR="0" indent="-108000" algn="l" defTabSz="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  <a:defRPr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4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x3</a:t>
                      </a: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 mikrocyklu</a:t>
                      </a:r>
                    </a:p>
                    <a:p>
                      <a:pPr marL="108000" marR="0" indent="-108000" algn="l" defTabSz="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  <a:defRPr/>
                      </a:pP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Trening obwodowy  w siłowni z wolnymi ciężarami i na maszynach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Programy</a:t>
                      </a: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ćwiczeń siłowych  z przyrządami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Siła Maksymalna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4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08000" marR="0" indent="-108000" algn="l" defTabSz="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  <a:defRPr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Realizowane</a:t>
                      </a: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jako jednostka wyizolowana</a:t>
                      </a:r>
                    </a:p>
                    <a:p>
                      <a:pPr marL="108000" marR="0" indent="-108000" algn="l" defTabSz="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  <a:defRPr/>
                      </a:pPr>
                      <a:r>
                        <a:rPr lang="pl-PL" sz="14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x2</a:t>
                      </a: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 mikrocyklu</a:t>
                      </a:r>
                      <a:endParaRPr lang="pl-PL" sz="14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Ćwiczenia  w siłowni na maszynach i z wolnymi ciężarami 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Metoda maksymalnych obciążeń i ekscentryczna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lyometria wykonywana jest po serii ćwiczeń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Kształtowanie Mocy</a:t>
                      </a:r>
                    </a:p>
                    <a:p>
                      <a:endParaRPr lang="pl-PL" sz="14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08000" marR="0" indent="-108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Realizowane w</a:t>
                      </a: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połączeniu z techniką i taktyką</a:t>
                      </a:r>
                    </a:p>
                    <a:p>
                      <a:pPr marL="108000" marR="0" indent="-108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4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x2</a:t>
                      </a: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 mikrocyklu</a:t>
                      </a:r>
                      <a:endParaRPr lang="pl-PL" sz="14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Ćwiczenia w siłowni  na maszynach  i z wolnymi ciężarami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Metoda kształtowania mocy i plajometryczna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Ćwiczenia układane  w pary z p</a:t>
                      </a: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lajometrią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Ćwiczenia z gumami zespolonymi pomiędzy</a:t>
                      </a: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treningami siły  w mikrocyklu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Podtrzymanie mocy i siły </a:t>
                      </a:r>
                    </a:p>
                    <a:p>
                      <a:pPr marL="108000" marR="0" indent="-108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Realizowane w połączeniu z techniką i taktyką</a:t>
                      </a:r>
                    </a:p>
                    <a:p>
                      <a:pPr marL="108000" marR="0" indent="-108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x2</a:t>
                      </a: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 mikrocyklu – pierwszy z akcentem siły</a:t>
                      </a: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maksymalnej, drugi tylko z ćwiczeniami mocy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Metody: kształtowania mocy, maksymalnych obciążeń i plajometryczna</a:t>
                      </a:r>
                      <a:endParaRPr lang="pl-PL" sz="14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Ćwiczenia z gumami zespolonymi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7900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508391894"/>
              </p:ext>
            </p:extLst>
          </p:nvPr>
        </p:nvGraphicFramePr>
        <p:xfrm>
          <a:off x="467544" y="116632"/>
          <a:ext cx="8229600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1052736"/>
            <a:ext cx="8280920" cy="5355312"/>
          </a:xfrm>
        </p:spPr>
        <p:txBody>
          <a:bodyPr wrap="square" rIns="0">
            <a:noAutofit/>
          </a:bodyPr>
          <a:lstStyle/>
          <a:p>
            <a:pPr marL="468000" lvl="0" indent="-468000" latinLnBrk="1">
              <a:spcBef>
                <a:spcPts val="600"/>
              </a:spcBef>
              <a:buFont typeface="+mj-lt"/>
              <a:buAutoNum type="arabicPeriod"/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Trening obwodowy w siłowni </a:t>
            </a:r>
            <a:r>
              <a:rPr lang="pl-PL" sz="2200" dirty="0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file"/>
              </a:rPr>
              <a:t>WAS_26_08_13.pdf</a:t>
            </a:r>
            <a:endParaRPr lang="pl-PL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0" latinLnBrk="1">
              <a:spcBef>
                <a:spcPts val="600"/>
              </a:spcBef>
            </a:pP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Przykład 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indywidualnego planu ćwiczeń dla 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zawodnicz-ki 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(na 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kartce) - </a:t>
            </a:r>
            <a:r>
              <a:rPr lang="pl-PL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opis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i="1" dirty="0" smtClean="0">
                <a:latin typeface="Arial" panose="020B0604020202020204" pitchFamily="34" charset="0"/>
                <a:cs typeface="Arial" panose="020B0604020202020204" pitchFamily="34" charset="0"/>
                <a:hlinkClick r:id="rId8" action="ppaction://hlinkfile"/>
              </a:rPr>
              <a:t>kartka_przykład.pdf</a:t>
            </a:r>
            <a:r>
              <a:rPr lang="pl-PL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i="1" dirty="0" smtClean="0">
                <a:latin typeface="Arial" panose="020B0604020202020204" pitchFamily="34" charset="0"/>
                <a:cs typeface="Arial" panose="020B0604020202020204" pitchFamily="34" charset="0"/>
                <a:hlinkClick r:id="rId9" action="ppaction://hlinkfile"/>
              </a:rPr>
              <a:t>kartka_przykład.xlsx</a:t>
            </a:r>
            <a:endParaRPr lang="pl-PL" sz="20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Obwód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składa się z ćwiczeń na maszynach, z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wolnymi ciężarami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oraz ćwiczeń prewencyjnych</a:t>
            </a:r>
          </a:p>
          <a:p>
            <a:pPr marL="720000" indent="-252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Ćwiczenia staramy się ustawiać przemiennie, ale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   dwie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stacje  na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tą samą grupę mięśni</a:t>
            </a:r>
          </a:p>
          <a:p>
            <a:pPr marL="720000" lvl="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12-13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stacji z obciążeniem ok 50-70 %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CM, 12-14 PM, planujemy systematyczną progresję obciążeń                zewnętrznych</a:t>
            </a:r>
          </a:p>
          <a:p>
            <a:pPr marL="720000" latinLnBrk="1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Rozpoczęcie obwodu od dowolnej stacji i dalej ćwiczą po kolei (w dół kartki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263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476672"/>
            <a:ext cx="8136904" cy="5976664"/>
          </a:xfrm>
        </p:spPr>
        <p:txBody>
          <a:bodyPr rIns="0">
            <a:noAutofit/>
          </a:bodyPr>
          <a:lstStyle/>
          <a:p>
            <a:pPr marL="612000" indent="-252000" latinLnBrk="1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Zawsze istnieje możliwość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zmiany wielkości               obciążenia zewnętrznego 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(zmiana lub sugestia           zmiany wpisywana  jest na kartce przez samą              zawodniczę)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 zależności od indywidualnych odczuć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ćwiczącej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12000" lvl="0" indent="-252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Ćwiczenia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są wykonywane płynnie (ale we właściwym dla ćwiczenia tempie), zwracać uwagę na pełny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zakres ruchu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, zaznaczać początek i koniec ruchu</a:t>
            </a:r>
          </a:p>
          <a:p>
            <a:pPr marL="468000" lvl="0" indent="-514350" latinLnBrk="1">
              <a:spcBef>
                <a:spcPts val="600"/>
              </a:spcBef>
              <a:buFont typeface="+mj-lt"/>
              <a:buAutoNum type="arabicPeriod" startAt="2"/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Programy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siłowe i prewencyjne</a:t>
            </a:r>
          </a:p>
          <a:p>
            <a:pPr marL="720000" indent="-252000" latinLnBrk="1">
              <a:spcBef>
                <a:spcPts val="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  taśmą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TRX 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gumami z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gryfem 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hantlami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0000" lvl="0" indent="-252000" latinLnBrk="1">
              <a:spcBef>
                <a:spcPts val="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poduszkach, pikach stabilizacyjnych i na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stepach</a:t>
            </a:r>
          </a:p>
          <a:p>
            <a:pPr marL="720000" indent="-252000" latinLnBrk="1">
              <a:spcBef>
                <a:spcPts val="0"/>
              </a:spcBef>
            </a:pP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rzykładowe 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programy ćwiczeń dla 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zawodniczki </a:t>
            </a:r>
          </a:p>
          <a:p>
            <a:pPr marL="468000" indent="0" latinLnBrk="1">
              <a:spcBef>
                <a:spcPts val="0"/>
              </a:spcBef>
              <a:buNone/>
            </a:pPr>
            <a:r>
              <a:rPr lang="pl-PL" sz="2200" i="1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program_pilki_rehab.pdf</a:t>
            </a:r>
            <a:endParaRPr lang="pl-PL" sz="2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000" indent="0" latinLnBrk="1">
              <a:spcBef>
                <a:spcPts val="600"/>
              </a:spcBef>
              <a:buNone/>
            </a:pPr>
            <a:r>
              <a:rPr lang="pl-PL" sz="2200" i="1" dirty="0" smtClean="0">
                <a:latin typeface="Arial" panose="020B0604020202020204" pitchFamily="34" charset="0"/>
                <a:cs typeface="Arial" panose="020B0604020202020204" pitchFamily="34" charset="0"/>
                <a:hlinkClick r:id="rId3" action="ppaction://hlinkfile"/>
              </a:rPr>
              <a:t>Program_hantle.pdf</a:t>
            </a:r>
            <a:endParaRPr lang="pl-PL" sz="2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000" indent="0" latinLnBrk="1">
              <a:spcBef>
                <a:spcPts val="600"/>
              </a:spcBef>
              <a:buNone/>
            </a:pPr>
            <a:r>
              <a:rPr lang="pl-PL" sz="2200" i="1" dirty="0" smtClean="0">
                <a:latin typeface="Arial" panose="020B0604020202020204" pitchFamily="34" charset="0"/>
                <a:cs typeface="Arial" panose="020B0604020202020204" pitchFamily="34" charset="0"/>
                <a:hlinkClick r:id="rId4" action="ppaction://hlinkfile"/>
              </a:rPr>
              <a:t>Program_gryf.pdf</a:t>
            </a:r>
            <a:endParaRPr lang="pl-PL" sz="2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79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006041435"/>
              </p:ext>
            </p:extLst>
          </p:nvPr>
        </p:nvGraphicFramePr>
        <p:xfrm>
          <a:off x="457200" y="274638"/>
          <a:ext cx="8229600" cy="706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1052736"/>
            <a:ext cx="8352928" cy="5256584"/>
          </a:xfrm>
        </p:spPr>
        <p:txBody>
          <a:bodyPr wrap="square" rIns="0">
            <a:noAutofit/>
          </a:bodyPr>
          <a:lstStyle/>
          <a:p>
            <a:pPr marL="432000" indent="-324000" latinLnBrk="1">
              <a:spcBef>
                <a:spcPts val="600"/>
              </a:spcBef>
            </a:pP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Przykład indywidualnego zestawu ćwiczeń dla                         zawodniczki (na kartce) 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file"/>
              </a:rPr>
              <a:t>Fmax_18_09_13.pdf</a:t>
            </a:r>
            <a:endParaRPr lang="pl-PL" sz="2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2000" indent="-324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Realizowana jest metodą maksymalnych obciążeń, a        w planowaniu treningu stosujemy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metodę intuicyjną      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czyli stopniowy wzrost obciążenia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treningowego poprzez  odpowiednie manipulowane trzema parametrami treningu  obciążeniem zewnętrznym, ilością serii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ilością powtórzeń     </a:t>
            </a:r>
          </a:p>
          <a:p>
            <a:pPr marL="432000" latinLnBrk="1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Wybieramy grupę ćwiczeń (po 3-4 ćwiczenia na ręce i</a:t>
            </a:r>
          </a:p>
          <a:p>
            <a:pPr marL="432000" indent="0" latinLnBrk="1">
              <a:spcBef>
                <a:spcPts val="0"/>
              </a:spcBef>
              <a:buNone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nogi) na których obowiązywać będzie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metoda piramidy</a:t>
            </a:r>
          </a:p>
          <a:p>
            <a:pPr marL="432000" indent="0" latinLnBrk="1">
              <a:spcBef>
                <a:spcPts val="0"/>
              </a:spcBef>
              <a:buNone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(3 lub 4 stopniowa)</a:t>
            </a:r>
          </a:p>
          <a:p>
            <a:pPr marL="432000" indent="-324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Konfiguracja piramidy może być zmieniana na każdy         trening np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. 6-4-2 (85%-90%-95%), 6-4-4, lub  np. 6-4-2-2,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6-4-4-2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, 8-6-4-2, 8-6-4-4 itd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28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976664"/>
          </a:xfrm>
        </p:spPr>
        <p:txBody>
          <a:bodyPr rIns="0">
            <a:noAutofit/>
          </a:bodyPr>
          <a:lstStyle/>
          <a:p>
            <a:pPr marL="468000" latinLnBrk="1">
              <a:spcBef>
                <a:spcPts val="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Piramidę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poprzedza jedna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seria rozgrzewkowa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danego ćwiczenia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 obciążeniem 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50-70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% CM x 10 RM</a:t>
            </a:r>
          </a:p>
          <a:p>
            <a:pPr marL="468000" lvl="0" latinLnBrk="1">
              <a:spcBef>
                <a:spcPts val="600"/>
              </a:spcBef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Zaczynamy zawsze od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ćwiczenia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Fmax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, 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</a:t>
            </a:r>
          </a:p>
          <a:p>
            <a:pPr marL="468000" lvl="0" indent="0" latinLnBrk="1">
              <a:spcBef>
                <a:spcPts val="0"/>
              </a:spcBef>
              <a:buNone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wykonaniu całego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schematu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piramidy przechodzimy do</a:t>
            </a:r>
          </a:p>
          <a:p>
            <a:pPr marL="468000" lvl="0" indent="0" latinLnBrk="1">
              <a:spcBef>
                <a:spcPts val="0"/>
              </a:spcBef>
              <a:buNone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plajometrii (skrzynie, drabinka, płotki, stepy, piłki ciężkie)</a:t>
            </a:r>
          </a:p>
          <a:p>
            <a:pPr marL="468000" lvl="0" indent="0" latinLnBrk="1">
              <a:spcBef>
                <a:spcPts val="0"/>
              </a:spcBef>
              <a:buNone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następnie do jednego z ćwiczeń uzupełniających</a:t>
            </a:r>
          </a:p>
          <a:p>
            <a:pPr marL="468000" lvl="0" indent="0" latinLnBrk="1">
              <a:spcBef>
                <a:spcPts val="0"/>
              </a:spcBef>
              <a:buNone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na których nie stosujemy piramidy</a:t>
            </a:r>
          </a:p>
          <a:p>
            <a:pPr marL="468000" latinLnBrk="1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Przerwy po serii ćwiczenia na stacjach </a:t>
            </a:r>
            <a:r>
              <a:rPr lang="pl-PL" sz="2400" dirty="0" err="1">
                <a:latin typeface="Arial" panose="020B0604020202020204" pitchFamily="34" charset="0"/>
                <a:cs typeface="Arial" panose="020B0604020202020204" pitchFamily="34" charset="0"/>
              </a:rPr>
              <a:t>Fmax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 zależne</a:t>
            </a:r>
          </a:p>
          <a:p>
            <a:pPr marL="468000" indent="0" latinLnBrk="1">
              <a:spcBef>
                <a:spcPts val="0"/>
              </a:spcBef>
              <a:buNone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są od oceny samej zawodniczki lecz nie mniej niż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2-3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</a:p>
          <a:p>
            <a:pPr marL="468000" lvl="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Ćwiczenia w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których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nie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stosujemy piramidy</a:t>
            </a:r>
            <a:endParaRPr lang="pl-P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000" lvl="0" indent="0" latinLnBrk="1">
              <a:spcBef>
                <a:spcPts val="0"/>
              </a:spcBef>
              <a:buNone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wykonywane są z obciążeniem do 80% CM x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8-10 PM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 wykonaniu powyższego - dłuższy odpoczynek</a:t>
            </a:r>
          </a:p>
          <a:p>
            <a:pPr marL="468000" indent="0" latinLnBrk="1">
              <a:spcBef>
                <a:spcPts val="0"/>
              </a:spcBef>
              <a:buNone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 zmiana grupy ćwiczeń</a:t>
            </a:r>
          </a:p>
        </p:txBody>
      </p:sp>
    </p:spTree>
    <p:extLst>
      <p:ext uri="{BB962C8B-B14F-4D97-AF65-F5344CB8AC3E}">
        <p14:creationId xmlns:p14="http://schemas.microsoft.com/office/powerpoint/2010/main" xmlns="" val="366451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548680"/>
            <a:ext cx="8352928" cy="5328592"/>
          </a:xfrm>
        </p:spPr>
        <p:txBody>
          <a:bodyPr rIns="0">
            <a:noAutofit/>
          </a:bodyPr>
          <a:lstStyle/>
          <a:p>
            <a:pPr marL="468000" lvl="0" latinLnBrk="1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Obciążenia na każdą kolejną siłownię ustalane są </a:t>
            </a:r>
          </a:p>
          <a:p>
            <a:pPr marL="468000" lvl="0" indent="0" latinLnBrk="1">
              <a:spcBef>
                <a:spcPts val="0"/>
              </a:spcBef>
              <a:buNone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indywidualnie, na podstawie wyników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poprzedniej</a:t>
            </a:r>
          </a:p>
          <a:p>
            <a:pPr marL="468000" lvl="0" indent="0" latinLnBrk="1">
              <a:spcBef>
                <a:spcPts val="0"/>
              </a:spcBef>
              <a:buNone/>
            </a:pP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siłowni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oraz planowanej progresji obciążenia</a:t>
            </a:r>
          </a:p>
          <a:p>
            <a:pPr marL="468000" lvl="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Systematycznie zwiększamy obciążenia na stacjach       Fmax (konieczna progresja obciążenia)</a:t>
            </a:r>
          </a:p>
          <a:p>
            <a:pPr marL="468000" lvl="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Zawsze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istnieje możliwość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zmiany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wielkości obciążenia zewnętrznego 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zmiana lub sugestia zmiany wpisywana   jest na 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kartce przez samą zawodniczę)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zależności od</a:t>
            </a:r>
          </a:p>
          <a:p>
            <a:pPr marL="468000" lvl="0" indent="0" latinLnBrk="1">
              <a:spcBef>
                <a:spcPts val="0"/>
              </a:spcBef>
              <a:buNone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indywidualnych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odczuć ćwiczącej</a:t>
            </a:r>
          </a:p>
          <a:p>
            <a:pPr marL="468000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Niezależnie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od ćwiczeń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Fmax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dwóch jednostkach treningowych mikrocyklu realizujemy przygotowane po fazie WAS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programy prewencyjne </a:t>
            </a:r>
          </a:p>
          <a:p>
            <a:pPr marL="468000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Wykonujemy je dzień przed treningiem Fmax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150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128059329"/>
              </p:ext>
            </p:extLst>
          </p:nvPr>
        </p:nvGraphicFramePr>
        <p:xfrm>
          <a:off x="457200" y="274638"/>
          <a:ext cx="8229600" cy="850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184576"/>
          </a:xfrm>
        </p:spPr>
        <p:txBody>
          <a:bodyPr rIns="0">
            <a:noAutofit/>
          </a:bodyPr>
          <a:lstStyle/>
          <a:p>
            <a:pPr marL="468000" latinLnBrk="1">
              <a:spcBef>
                <a:spcPts val="0"/>
              </a:spcBef>
            </a:pP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Przykład indywidualnego planu ćwiczeń dla zawodniczki  (na kartce) </a:t>
            </a:r>
            <a:r>
              <a:rPr lang="pl-PL" sz="2200" i="1" dirty="0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file"/>
              </a:rPr>
              <a:t>Pmax_14_04_14.pdf</a:t>
            </a:r>
            <a:r>
              <a:rPr lang="pl-PL" sz="2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200" i="1" dirty="0" smtClean="0">
                <a:latin typeface="Arial" panose="020B0604020202020204" pitchFamily="34" charset="0"/>
                <a:cs typeface="Arial" panose="020B0604020202020204" pitchFamily="34" charset="0"/>
                <a:hlinkClick r:id="rId8" action="ppaction://hlinkfile"/>
              </a:rPr>
              <a:t>Pmax_SM_01_10_13.pdf</a:t>
            </a:r>
            <a:endParaRPr lang="pl-PL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okresie transformacji utrzymujemy akcent </a:t>
            </a:r>
            <a:r>
              <a:rPr lang="pl-P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Fmax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 dwóch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jednostkach treningowych siły w mikrocyklu</a:t>
            </a:r>
          </a:p>
          <a:p>
            <a:pPr marL="468000" latinLnBrk="1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 okresie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 startowym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akcent </a:t>
            </a:r>
            <a:r>
              <a:rPr lang="pl-PL" sz="2400" dirty="0" err="1">
                <a:latin typeface="Arial" panose="020B0604020202020204" pitchFamily="34" charset="0"/>
                <a:cs typeface="Arial" panose="020B0604020202020204" pitchFamily="34" charset="0"/>
              </a:rPr>
              <a:t>Fmax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w treningu siły </a:t>
            </a:r>
          </a:p>
          <a:p>
            <a:pPr marL="468000" indent="0" latinLnBrk="1">
              <a:spcBef>
                <a:spcPts val="0"/>
              </a:spcBef>
              <a:buNone/>
            </a:pP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występuje lub nie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zależnie od terminu planowanego</a:t>
            </a:r>
          </a:p>
          <a:p>
            <a:pPr marL="468000" indent="0" latinLnBrk="1">
              <a:spcBef>
                <a:spcPts val="0"/>
              </a:spcBef>
              <a:buNone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meczu, i wprowadzamy go na pierwszym treningu siły</a:t>
            </a:r>
          </a:p>
          <a:p>
            <a:pPr marL="468000" indent="0" latinLnBrk="1">
              <a:spcBef>
                <a:spcPts val="0"/>
              </a:spcBef>
              <a:buNone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mikrocyklu (wtorek) </a:t>
            </a:r>
          </a:p>
          <a:p>
            <a:pPr marL="468000" indent="-324000" latinLnBrk="1">
              <a:spcBef>
                <a:spcPts val="600"/>
              </a:spcBef>
            </a:pPr>
            <a:r>
              <a:rPr lang="pl-P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Fmax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realizujemy na dwóch stacjach na których            wykonywano ją w fazie kształtowania (jedna stacja na     ręce, druga na nogi dobierane indywidualnie)</a:t>
            </a:r>
          </a:p>
          <a:p>
            <a:pPr marL="468000" indent="-324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Akcent </a:t>
            </a:r>
            <a:r>
              <a:rPr lang="pl-PL" sz="2400" dirty="0" err="1">
                <a:latin typeface="Arial" panose="020B0604020202020204" pitchFamily="34" charset="0"/>
                <a:cs typeface="Arial" panose="020B0604020202020204" pitchFamily="34" charset="0"/>
              </a:rPr>
              <a:t>Fmax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prowadzimy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metodami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piramidy i intuicyjną   tak jak w fazie kształtowania </a:t>
            </a:r>
            <a:r>
              <a:rPr lang="pl-PL" sz="2400" dirty="0" err="1">
                <a:latin typeface="Arial" panose="020B0604020202020204" pitchFamily="34" charset="0"/>
                <a:cs typeface="Arial" panose="020B0604020202020204" pitchFamily="34" charset="0"/>
              </a:rPr>
              <a:t>Fmax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000" indent="-324000" latinLnBrk="1">
              <a:spcBef>
                <a:spcPts val="600"/>
              </a:spcBef>
            </a:pPr>
            <a:endParaRPr lang="pl-PL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029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904656"/>
          </a:xfrm>
        </p:spPr>
        <p:txBody>
          <a:bodyPr rIns="0">
            <a:noAutofit/>
          </a:bodyPr>
          <a:lstStyle/>
          <a:p>
            <a:pPr marL="468000" lvl="0" indent="-324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pozostałych stacjach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stosujemy obciążenie od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30-80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% CM x 6-8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PM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ustalane na podstawie danych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  okresu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Fmax </a:t>
            </a:r>
          </a:p>
          <a:p>
            <a:pPr marL="468000" lvl="0" indent="-324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Ćwiczenia ustawiane są „dwójkami”: podstawowe i        </a:t>
            </a:r>
            <a:r>
              <a:rPr lang="pl-P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plajometryczne</a:t>
            </a:r>
            <a:endParaRPr lang="pl-PL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000" lvl="0" indent="-324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Bezpośrednio 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po każdej serii ćwiczenia podstawowego wykonywane jest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ćwiczenie </a:t>
            </a:r>
            <a:r>
              <a:rPr lang="pl-PL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plajometryczne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lub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inne    dynamiczne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i dopiero wtedy następuje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przerwa             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(wg. oceny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zawodniczki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jednak nie mniej niż 2-3min)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000" indent="-324000" latinLnBrk="1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Ć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wiczenia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dodatkowe (głównie brzuch)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x 10-12 PM      wykonywane są po zakończeniu każdej „dwójki” </a:t>
            </a:r>
          </a:p>
          <a:p>
            <a:pPr marL="468000" indent="-324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Staramy się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bodźcować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(zmieniać ćwiczenia) na każdy kolejny trening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546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976664"/>
          </a:xfrm>
        </p:spPr>
        <p:txBody>
          <a:bodyPr rIns="0">
            <a:noAutofit/>
          </a:bodyPr>
          <a:lstStyle/>
          <a:p>
            <a:pPr marL="468000" lvl="0" latinLnBrk="1">
              <a:spcBef>
                <a:spcPts val="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Dobieramy ćwiczenia oraz obciążenia indywidualnie,</a:t>
            </a:r>
          </a:p>
          <a:p>
            <a:pPr marL="468000" lvl="0" indent="0" latinLnBrk="1">
              <a:spcBef>
                <a:spcPts val="0"/>
              </a:spcBef>
              <a:buNone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również jeżeli chodzi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o funkcje na boisku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l-PL" sz="2400" dirty="0" err="1">
                <a:latin typeface="Arial" panose="020B0604020202020204" pitchFamily="34" charset="0"/>
                <a:cs typeface="Arial" panose="020B0604020202020204" pitchFamily="34" charset="0"/>
              </a:rPr>
              <a:t>libero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468000" lvl="0" indent="0" latinLnBrk="1">
              <a:spcBef>
                <a:spcPts val="0"/>
              </a:spcBef>
              <a:buNone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rozgrywające, środkowe,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skrzydłowe</a:t>
            </a:r>
          </a:p>
          <a:p>
            <a:pPr marL="468000" latinLnBrk="1">
              <a:spcBef>
                <a:spcPts val="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okresie startowym zdecydowanie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różnicować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obciążenie pomiędzy pierwszym i drugim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treningiem      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siły w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mikrocyklu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8000" lvl="0" latinLnBrk="1">
              <a:spcBef>
                <a:spcPts val="600"/>
              </a:spcBef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adal realizujemy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program prewencji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na  pierwszym</a:t>
            </a:r>
          </a:p>
          <a:p>
            <a:pPr marL="468000" lvl="0" indent="0" latinLnBrk="1">
              <a:spcBef>
                <a:spcPts val="0"/>
              </a:spcBef>
              <a:buNone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treningu w mikrocyklu (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zwykle w poniedziałek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68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dniu pomiędzy treningami siły (zwykle środa),</a:t>
            </a:r>
          </a:p>
          <a:p>
            <a:pPr marL="468000" indent="0" latinLnBrk="1">
              <a:spcBef>
                <a:spcPts val="0"/>
              </a:spcBef>
              <a:buNone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awodniczki wykonują serie ćwiczeń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 gumami</a:t>
            </a:r>
          </a:p>
          <a:p>
            <a:pPr marL="468000" indent="0" latinLnBrk="1">
              <a:spcBef>
                <a:spcPts val="0"/>
              </a:spcBef>
              <a:buNone/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zespolonymi na nogi</a:t>
            </a:r>
            <a:endParaRPr lang="pl-P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258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761038603"/>
              </p:ext>
            </p:extLst>
          </p:nvPr>
        </p:nvGraphicFramePr>
        <p:xfrm>
          <a:off x="457200" y="274638"/>
          <a:ext cx="8229600" cy="1066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752528"/>
          </a:xfrm>
        </p:spPr>
        <p:txBody>
          <a:bodyPr rIns="0">
            <a:noAutofit/>
          </a:bodyPr>
          <a:lstStyle/>
          <a:p>
            <a:pPr marL="360000" indent="-360000">
              <a:spcBef>
                <a:spcPts val="600"/>
              </a:spcBef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Celem przygotowania kondycyjnego jest podniesienie poziomu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szybkości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na koniec okresu przygotowań, oraz zdolności do jej utrzymania w okresie startowym czyli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wytrzymałości szybkościowej</a:t>
            </a:r>
          </a:p>
          <a:p>
            <a:pPr marL="360000" indent="-360000">
              <a:spcBef>
                <a:spcPts val="600"/>
              </a:spcBef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Przygotowanie kondycyjne rozpoczynamy 3-tygodniową „podbudową„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tlenową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poprzez bieganie lub marsz w górach na odpowiednim poziomie tętna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(do progu beztlenowego)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dzięki czemu następuje:</a:t>
            </a:r>
          </a:p>
          <a:p>
            <a:pPr marL="792000" indent="-360000">
              <a:spcBef>
                <a:spcPts val="600"/>
              </a:spcBef>
            </a:pP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odniesienie </a:t>
            </a: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poziomu mitochondriów komórkowych</a:t>
            </a:r>
          </a:p>
          <a:p>
            <a:pPr marL="792000" indent="-360000">
              <a:spcBef>
                <a:spcPts val="600"/>
              </a:spcBef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zwiększenie </a:t>
            </a: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gęstości naczyń 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włosowatych</a:t>
            </a:r>
            <a:endParaRPr 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92000" indent="-360000">
              <a:spcBef>
                <a:spcPts val="600"/>
              </a:spcBef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podniesienie </a:t>
            </a: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poziomu metabolizmu 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tłuszczy i akumulacji </a:t>
            </a: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glikogenu </a:t>
            </a:r>
            <a:endParaRPr lang="pl-PL" sz="2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600"/>
              </a:spcBef>
              <a:buNone/>
            </a:pPr>
            <a:endParaRPr lang="pl-PL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789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4525963"/>
          </a:xfrm>
        </p:spPr>
        <p:txBody>
          <a:bodyPr rIns="0">
            <a:noAutofit/>
          </a:bodyPr>
          <a:lstStyle/>
          <a:p>
            <a:pPr marL="540000" indent="-457200">
              <a:spcBef>
                <a:spcPts val="600"/>
              </a:spcBef>
              <a:buFont typeface="+mj-lt"/>
              <a:buAutoNum type="arabicPeriod" startAt="3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Wytrzymałość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specjalną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z wykorzystaniem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elementów techniki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oraz  biegów tempowych 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interwałów prowadzimy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równolegle z kształtowaniem siły maksymalnej (</a:t>
            </a:r>
            <a:r>
              <a:rPr lang="pl-PL" sz="2400" dirty="0" err="1">
                <a:latin typeface="Arial" panose="020B0604020202020204" pitchFamily="34" charset="0"/>
                <a:cs typeface="Arial" panose="020B0604020202020204" pitchFamily="34" charset="0"/>
              </a:rPr>
              <a:t>Fmax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</a:p>
          <a:p>
            <a:pPr marL="540000" indent="-457200">
              <a:spcBef>
                <a:spcPts val="600"/>
              </a:spcBef>
              <a:buFont typeface="+mj-lt"/>
              <a:buAutoNum type="arabicPeriod" startAt="3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okresie startowym podtrzymanie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szybkości i wytrzymałości szybkościowej  realizujemy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na początku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treningu po rozgrzewkach, głównie z wykorzystaniem przyrządów plajometrycznych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636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8515" y="188640"/>
            <a:ext cx="8229600" cy="936104"/>
          </a:xfrm>
        </p:spPr>
        <p:txBody>
          <a:bodyPr>
            <a:noAutofit/>
          </a:bodyPr>
          <a:lstStyle/>
          <a:p>
            <a:r>
              <a:rPr lang="pl-P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Porównanie okresów przygotowania kondycyjnego</a:t>
            </a:r>
            <a:endParaRPr lang="pl-P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Symbol zastępczy zawartości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60120781"/>
              </p:ext>
            </p:extLst>
          </p:nvPr>
        </p:nvGraphicFramePr>
        <p:xfrm>
          <a:off x="508515" y="1268760"/>
          <a:ext cx="8167941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872208"/>
                <a:gridCol w="1944216"/>
                <a:gridCol w="2016224"/>
                <a:gridCol w="1831237"/>
              </a:tblGrid>
              <a:tr h="432048">
                <a:tc gridSpan="4"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OKRES PRZYGOTOWAWCZY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OKRES STARTOWY</a:t>
                      </a:r>
                    </a:p>
                    <a:p>
                      <a:pPr algn="ctr"/>
                      <a:r>
                        <a:rPr lang="pl-PL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miesięcy</a:t>
                      </a:r>
                      <a:endParaRPr lang="pl-PL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/>
                      <a:endParaRPr lang="pl-PL" sz="16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Akumulacja</a:t>
                      </a:r>
                    </a:p>
                    <a:p>
                      <a:pPr algn="ctr"/>
                      <a:r>
                        <a:rPr lang="pl-PL" sz="16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tygodnie</a:t>
                      </a:r>
                      <a:endParaRPr lang="pl-PL" sz="16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Intensyfikacja</a:t>
                      </a:r>
                    </a:p>
                    <a:p>
                      <a:pPr algn="ctr"/>
                      <a:r>
                        <a:rPr lang="pl-PL" sz="16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tygodnie</a:t>
                      </a:r>
                      <a:endParaRPr lang="pl-PL" sz="16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Transformacja</a:t>
                      </a:r>
                    </a:p>
                    <a:p>
                      <a:pPr algn="ctr"/>
                      <a:r>
                        <a:rPr lang="pl-PL" sz="16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tygodnie</a:t>
                      </a:r>
                      <a:endParaRPr lang="pl-PL" sz="16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4248472">
                <a:tc>
                  <a:txBody>
                    <a:bodyPr/>
                    <a:lstStyle/>
                    <a:p>
                      <a:pPr marL="0" indent="0" algn="ctr" defTabSz="180000">
                        <a:buFont typeface="Arial" panose="020B0604020202020204" pitchFamily="34" charset="0"/>
                        <a:buNone/>
                        <a:tabLst>
                          <a:tab pos="0" algn="l"/>
                        </a:tabLst>
                      </a:pPr>
                      <a:endParaRPr lang="pl-PL" sz="1400" b="1" baseline="0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Wytrzymałość ogólna (tlenowa)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serie biegowe  </a:t>
                      </a: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 stadionie lub w terenie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(3x20’ biegu, aktywny odpoczynek w przerwach)</a:t>
                      </a:r>
                      <a:endParaRPr lang="pl-PL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intensywny marsz w góry </a:t>
                      </a:r>
                      <a:r>
                        <a:rPr lang="pl-PL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(ok.2,5-3 godz. marszu)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x2</a:t>
                      </a:r>
                      <a:r>
                        <a:rPr lang="pl-PL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 mikrocyklu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Pracować na tlenie (do progu beztlenowego)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Wytrzymałość</a:t>
                      </a:r>
                      <a:r>
                        <a:rPr lang="pl-P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specjalna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serie biegów  tempowych i interwałowych w  hali – dystans   20-30m (</a:t>
                      </a:r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x2</a:t>
                      </a: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 mikrocyklu)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serie powtórzeń elementów technicznych (</a:t>
                      </a:r>
                      <a:r>
                        <a:rPr lang="pl-PL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x2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 mikrocyklu)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Pracować na zmęczeniu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Szybkość, maksymalna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Serie startów, sprintów, zwrotów  zatrzymań z wykorzystaniem przyrządów plyometrycznych (dystans do 10m)</a:t>
                      </a:r>
                    </a:p>
                    <a:p>
                      <a:pPr marL="108000" marR="0" indent="-108000" algn="l" defTabSz="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  <a:defRPr/>
                      </a:pP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Częstość treningu (wg taperingu)</a:t>
                      </a:r>
                    </a:p>
                    <a:p>
                      <a:pPr marL="108000" marR="0" indent="-108000" algn="l" defTabSz="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  <a:defRPr/>
                      </a:pP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Dłuższe przerwy na odpoczynek</a:t>
                      </a:r>
                    </a:p>
                    <a:p>
                      <a:pPr marL="108000" indent="-108000" defTabSz="0"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endParaRPr lang="pl-PL" sz="16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Podtrzymanie szybkości i wytrzymałości specjalnej</a:t>
                      </a: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108000" marR="0" indent="-108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Serie startów,  zwrotów, zatrzymań z wykorzystaniem przyrządów plyometrycznych</a:t>
                      </a:r>
                      <a:endParaRPr lang="pl-PL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08000" marR="0" indent="-108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realizowane 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 początku treningu </a:t>
                      </a: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 rozgrzewkach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108000" marR="0" indent="-108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Stopniowo zmniejszać ilość serii  do meczu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Prostokąt 2"/>
          <p:cNvSpPr/>
          <p:nvPr/>
        </p:nvSpPr>
        <p:spPr>
          <a:xfrm>
            <a:off x="467544" y="2708920"/>
            <a:ext cx="430887" cy="2801601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pPr lvl="0" algn="ctr" defTabSz="180000">
              <a:tabLst>
                <a:tab pos="0" algn="l"/>
              </a:tabLst>
            </a:pPr>
            <a:r>
              <a:rPr lang="pl-PL" sz="1600" b="1" dirty="0" smtClean="0">
                <a:solidFill>
                  <a:srgbClr val="FF0000"/>
                </a:solidFill>
              </a:rPr>
              <a:t>PRZYGOTOWANIE  KONDYCYJNE</a:t>
            </a:r>
            <a:endParaRPr lang="pl-PL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679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36764931"/>
              </p:ext>
            </p:extLst>
          </p:nvPr>
        </p:nvGraphicFramePr>
        <p:xfrm>
          <a:off x="457200" y="274638"/>
          <a:ext cx="8229600" cy="850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256584"/>
          </a:xfrm>
        </p:spPr>
        <p:txBody>
          <a:bodyPr rIns="0">
            <a:noAutofit/>
          </a:bodyPr>
          <a:lstStyle/>
          <a:p>
            <a:pPr marL="360000" lvl="0" indent="-360000" latinLnBrk="1">
              <a:spcBef>
                <a:spcPts val="600"/>
              </a:spcBef>
              <a:buFont typeface="+mj-lt"/>
              <a:buAutoNum type="arabicPeriod"/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 fazie Akumulacji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– x2 </a:t>
            </a:r>
            <a:r>
              <a:rPr lang="pl-P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jt.w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mikrocyklu (w terenie)</a:t>
            </a:r>
          </a:p>
          <a:p>
            <a:pPr marL="720000" lvl="0" indent="-360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Bieganie na stadionie - 3 serie biegowe po 20 min</a:t>
            </a:r>
          </a:p>
          <a:p>
            <a:pPr marL="720000" indent="0" latinLnBrk="1">
              <a:spcBef>
                <a:spcPts val="0"/>
              </a:spcBef>
              <a:buNone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(do progu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AT) przedzielane aktywnym odpoczynkiem</a:t>
            </a:r>
          </a:p>
          <a:p>
            <a:pPr marL="720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Dynamiczny marsz w góry (ok.2,5 - 3 godz.) </a:t>
            </a:r>
          </a:p>
          <a:p>
            <a:pPr marL="457200" indent="-457200" latinLnBrk="1">
              <a:spcBef>
                <a:spcPts val="600"/>
              </a:spcBef>
              <a:buFont typeface="+mj-lt"/>
              <a:buAutoNum type="arabicPeriod" startAt="2"/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 fazie Intensyfikacji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– x4 </a:t>
            </a:r>
            <a:r>
              <a:rPr lang="pl-P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jt.w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mikrocyklu (w hali)</a:t>
            </a:r>
          </a:p>
          <a:p>
            <a:pPr marL="720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Bieganie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tempowe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odcinków 36m (dł. boiska x2)</a:t>
            </a:r>
          </a:p>
          <a:p>
            <a:pPr marL="720000" indent="0" latinLnBrk="1">
              <a:spcBef>
                <a:spcPts val="0"/>
              </a:spcBef>
              <a:buNone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wg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schematu: 19x36m+4”rec. 20x36+5”rec.</a:t>
            </a:r>
          </a:p>
          <a:p>
            <a:pPr marL="720000" indent="0" latinLnBrk="1">
              <a:spcBef>
                <a:spcPts val="0"/>
              </a:spcBef>
              <a:buNone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21x36+6”rec. po każdej serii biegowej - trucht 5min</a:t>
            </a:r>
          </a:p>
          <a:p>
            <a:pPr marL="720000" latinLnBrk="1">
              <a:spcBef>
                <a:spcPts val="60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Serie biegów tempowych (szybki bieg na ok.90%)  na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długości boiska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do siatkówki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przedzielane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truchtem     (ok.15 sek.) wg.schematu:12x18m - 16x18m - 12x18m  po każdej serii biegowej 5min odpoczynku lub technika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937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688632"/>
          </a:xfrm>
        </p:spPr>
        <p:txBody>
          <a:bodyPr rIns="0">
            <a:noAutofit/>
          </a:bodyPr>
          <a:lstStyle/>
          <a:p>
            <a:pPr marL="720000" indent="-360000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Serie biegów z maksymalną intensywnością w obrębie boiska do siatkówki (lub jednej połowy) do linii lub do określonych punktów (przodem-tyłem lub bokiem) maksymalnie 10 serii w jt.</a:t>
            </a:r>
          </a:p>
          <a:p>
            <a:pPr marL="720000" indent="-360000"/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Powtarzanie serii elementów technicznych przedzielanych truchtem, odpoczynkiem lub innym elementem technicznym (</a:t>
            </a:r>
            <a:r>
              <a:rPr lang="pl-P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np.asekuracja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lub atak serią)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 fazie Transformacji i w okresie startowym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(w hali)</a:t>
            </a:r>
          </a:p>
          <a:p>
            <a:pPr marL="720000">
              <a:spcBef>
                <a:spcPts val="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Przyspieszenia (na odcinku do 10m)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 elementami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zwinności i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szybkości reakcji, realizowane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na początku treningu (po rozgrzewkach)</a:t>
            </a:r>
          </a:p>
          <a:p>
            <a:pPr marL="720000">
              <a:spcBef>
                <a:spcPts val="0"/>
              </a:spcBef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mikrocyklu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tygodniowym stosujemy następujący schemat ćwiczeń szybkości: szybkość właściwa –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szybkość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 wykorzystaniem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przyrządów do 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plajometrii – szybkość w powiązaniu z elementami techniki</a:t>
            </a: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77100" indent="0">
              <a:buNone/>
            </a:pP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572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676615218"/>
              </p:ext>
            </p:extLst>
          </p:nvPr>
        </p:nvGraphicFramePr>
        <p:xfrm>
          <a:off x="457200" y="274638"/>
          <a:ext cx="8229600" cy="922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1340768"/>
            <a:ext cx="8280920" cy="5112568"/>
          </a:xfrm>
        </p:spPr>
        <p:txBody>
          <a:bodyPr rIns="0">
            <a:noAutofit/>
          </a:bodyPr>
          <a:lstStyle/>
          <a:p>
            <a:pPr marL="468000" indent="-468000">
              <a:spcBef>
                <a:spcPts val="600"/>
              </a:spcBef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Rozmowa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(wywiad) z zawodniczką przed rozpoczęciem przygotowań dotycząca przebytych kontuzji oraz zaleceń lekarskich co do wykonywania niektórych ćwiczeń</a:t>
            </a:r>
          </a:p>
          <a:p>
            <a:pPr marL="468000" indent="-468000">
              <a:spcBef>
                <a:spcPts val="600"/>
              </a:spcBef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Zlecamy specjalistom wykonanie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badania balansu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mięśniowego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zawodniczek, a otrzymane zalecenia stosujemy w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treningu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prewencji</a:t>
            </a:r>
          </a:p>
          <a:p>
            <a:pPr marL="468000" indent="-468000">
              <a:spcBef>
                <a:spcPts val="600"/>
              </a:spcBef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Samodzielnie wykonujemy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kilku testów ruchowych FMS 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l-PL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functional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movement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screen</a:t>
            </a:r>
            <a:r>
              <a:rPr lang="pl-PL" sz="2400" i="1" dirty="0">
                <a:latin typeface="Arial" panose="020B0604020202020204" pitchFamily="34" charset="0"/>
                <a:cs typeface="Arial" panose="020B0604020202020204" pitchFamily="34" charset="0"/>
              </a:rPr>
              <a:t>) 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jako podstawy oceny funkcjonalnej i przydatności zawodniczki do treningu</a:t>
            </a:r>
          </a:p>
          <a:p>
            <a:pPr marL="468000" indent="-468000">
              <a:spcBef>
                <a:spcPts val="600"/>
              </a:spcBef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Stosujemy inne działania prewencyjne i profilaktyczne przed sezonem jak: korzystanie z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kąpieli siarkowych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hydroterapii, kinezyterapii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i krioterapii, </a:t>
            </a:r>
            <a:endParaRPr lang="pl-PL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74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544616"/>
          </a:xfrm>
        </p:spPr>
        <p:txBody>
          <a:bodyPr rIns="0">
            <a:noAutofit/>
          </a:bodyPr>
          <a:lstStyle/>
          <a:p>
            <a:pPr marL="540000" indent="-540000">
              <a:spcBef>
                <a:spcPts val="600"/>
              </a:spcBef>
              <a:buFont typeface="+mj-lt"/>
              <a:buAutoNum type="arabicPeriod" startAt="5"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Zapewniamy w trakcie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sezonu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odnowę biologiczną, zabiegi fizykoterapii oraz właściwą suplementację</a:t>
            </a:r>
          </a:p>
          <a:p>
            <a:pPr marL="540000" indent="-540000">
              <a:spcBef>
                <a:spcPts val="600"/>
              </a:spcBef>
              <a:buFont typeface="+mj-lt"/>
              <a:buAutoNum type="arabicPeriod" startAt="5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okresie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Akumulacji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elementy prewencyjne stosujemy w każdym treningu siły w postaci programów z użyciem poduszek i dysków sensomotorycznych, piłek rehabilitacyjnych, gum, taśm TRX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(x3 w mikrocyklu)</a:t>
            </a:r>
          </a:p>
          <a:p>
            <a:pPr marL="540000" indent="-540000">
              <a:spcBef>
                <a:spcPts val="600"/>
              </a:spcBef>
              <a:buFont typeface="+mj-lt"/>
              <a:buAutoNum type="arabicPeriod" startAt="5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okresie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Intensyfikacji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tworzymy programy prewencyjne które zawierają ćwiczenia z realizowanych na poprzednim etapie treningów, prowadzimy je dzień przed Fmax w połączeniu z techniką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(x2 w mikrocyklu)</a:t>
            </a:r>
          </a:p>
          <a:p>
            <a:pPr marL="540000" indent="-540000">
              <a:spcBef>
                <a:spcPts val="600"/>
              </a:spcBef>
              <a:buFont typeface="+mj-lt"/>
              <a:buAutoNum type="arabicPeriod" startAt="5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okresie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Transformacji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oraz w okresie startowym program prewencyjny prowadzimy na początku mikrocyklu w połączeniu z techniką </a:t>
            </a: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(x1 w mikrocyklu)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pl-PL" sz="2200" b="1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Prewencja_02_03_14.pdf</a:t>
            </a:r>
            <a:r>
              <a:rPr lang="pl-PL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pl-PL" sz="2200" b="1" dirty="0" smtClean="0">
                <a:latin typeface="Arial" panose="020B0604020202020204" pitchFamily="34" charset="0"/>
                <a:cs typeface="Arial" panose="020B0604020202020204" pitchFamily="34" charset="0"/>
                <a:hlinkClick r:id="rId3" action="ppaction://hlinkfile"/>
              </a:rPr>
              <a:t>Prewencja_libero_02_03_14.pdf</a:t>
            </a:r>
            <a:endParaRPr lang="pl-PL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33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648072"/>
          </a:xfrm>
        </p:spPr>
        <p:txBody>
          <a:bodyPr>
            <a:noAutofit/>
          </a:bodyPr>
          <a:lstStyle/>
          <a:p>
            <a:r>
              <a:rPr lang="pl-PL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Prewencja  – porównanie okresów</a:t>
            </a:r>
            <a:endParaRPr lang="pl-PL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20924092"/>
              </p:ext>
            </p:extLst>
          </p:nvPr>
        </p:nvGraphicFramePr>
        <p:xfrm>
          <a:off x="467544" y="980728"/>
          <a:ext cx="8352927" cy="576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"/>
                <a:gridCol w="2088232"/>
                <a:gridCol w="1944216"/>
                <a:gridCol w="2016224"/>
                <a:gridCol w="1944215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OKRES PRZYGOTOWAWCZY</a:t>
                      </a:r>
                      <a:endParaRPr lang="pl-PL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OKRES STARTOWY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l-PL" sz="16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Akumulacja</a:t>
                      </a:r>
                    </a:p>
                    <a:p>
                      <a:pPr algn="ctr"/>
                      <a:r>
                        <a:rPr lang="pl-PL" sz="16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tygodnie</a:t>
                      </a:r>
                      <a:endParaRPr lang="pl-PL" sz="16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Intensyfikacja</a:t>
                      </a:r>
                    </a:p>
                    <a:p>
                      <a:pPr algn="ctr"/>
                      <a:r>
                        <a:rPr lang="pl-PL" sz="16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tygodnie</a:t>
                      </a:r>
                      <a:endParaRPr lang="pl-PL" sz="16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Transformacja</a:t>
                      </a:r>
                    </a:p>
                    <a:p>
                      <a:pPr algn="ctr"/>
                      <a:r>
                        <a:rPr lang="pl-PL" sz="1600" b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tygodnie</a:t>
                      </a:r>
                      <a:endParaRPr lang="pl-PL" sz="16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l-PL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403936"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pl-PL" sz="1400" b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PREWENCJA I PROFILAKTYKA</a:t>
                      </a:r>
                      <a:endParaRPr lang="pl-PL" sz="1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pl-PL" sz="14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Programy ćwiczeń prewencyjnych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propriocepcja i trening sensomotoryczny na  niestabilnym podłożu, z piłkami</a:t>
                      </a:r>
                      <a:r>
                        <a:rPr lang="pl-PL" sz="14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4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stabilizacyjnymi</a:t>
                      </a:r>
                      <a:endParaRPr lang="pl-PL" sz="1400" b="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siłowe na stepach i z gumami, z TRX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x3</a:t>
                      </a:r>
                      <a:r>
                        <a:rPr lang="pl-PL" sz="14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w mikrocyklu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pl-PL" sz="14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pl-PL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Profilaktyka: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Badanie balansu i testy FMS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Działania profilaktyczne : kąpiele siarkowe, krioterapia, hydroterapia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Odnowa biologiczna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Zabiegi fizykoterapii 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Odżywianie i suplementacja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Program prewencji: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Jeden program prewencji zawierający ćwiczenia z </a:t>
                      </a:r>
                      <a:r>
                        <a:rPr lang="pl-PL" sz="14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wcześniejszych programów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x2</a:t>
                      </a:r>
                      <a:r>
                        <a:rPr lang="pl-PL" sz="14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 mikrocyklu - dzień przed treningiem Fmax</a:t>
                      </a:r>
                      <a:endParaRPr lang="pl-PL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Program prewencji: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Jeden program prewencji zawierający ćwiczenia z </a:t>
                      </a:r>
                      <a:r>
                        <a:rPr lang="pl-PL" sz="14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wcześniejszych programów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x1</a:t>
                      </a:r>
                      <a:r>
                        <a:rPr lang="pl-PL" sz="14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 początku mikrocyklu</a:t>
                      </a:r>
                      <a:endParaRPr lang="pl-PL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Program prewencji: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Jeden program prewencji zawierający  ćwiczenia z wcześniejszych</a:t>
                      </a:r>
                      <a:r>
                        <a:rPr lang="pl-PL" sz="14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4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programów</a:t>
                      </a:r>
                    </a:p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r>
                        <a:rPr lang="pl-PL" sz="14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x1 </a:t>
                      </a:r>
                      <a:r>
                        <a:rPr lang="pl-PL" sz="14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 początku  mikrocyklu</a:t>
                      </a:r>
                      <a:endParaRPr lang="pl-PL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56184">
                <a:tc vMerge="1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pl-PL" sz="14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pl-PL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08000" indent="-108000"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pl-PL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Inne:</a:t>
                      </a:r>
                    </a:p>
                    <a:p>
                      <a:pPr marL="108000" indent="-10800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Stosownie ćwiczeń po badaniu balansu i testach</a:t>
                      </a:r>
                      <a:r>
                        <a:rPr lang="pl-PL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FMS</a:t>
                      </a:r>
                      <a:endParaRPr lang="pl-PL" sz="14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08000" indent="-10800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Odnowa biologiczna</a:t>
                      </a:r>
                    </a:p>
                    <a:p>
                      <a:pPr marL="108000" indent="-10800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Zabiegi fizykoterapii </a:t>
                      </a:r>
                    </a:p>
                    <a:p>
                      <a:pPr marL="108000" indent="-108000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pl-PL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Odżywianie i suplementacja</a:t>
                      </a:r>
                      <a:endParaRPr lang="pl-PL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08000" indent="-108000">
                        <a:buFont typeface="Arial" panose="020B0604020202020204" pitchFamily="34" charset="0"/>
                        <a:buChar char="•"/>
                      </a:pPr>
                      <a:endParaRPr lang="pl-PL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pl-PL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9781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810416374"/>
              </p:ext>
            </p:extLst>
          </p:nvPr>
        </p:nvGraphicFramePr>
        <p:xfrm>
          <a:off x="457200" y="274638"/>
          <a:ext cx="8229600" cy="12821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Przykładowy schemat realizacji planu przygotowania do sezonu 2013/1</a:t>
            </a:r>
          </a:p>
          <a:p>
            <a:pPr marL="0" indent="0">
              <a:buNone/>
            </a:pPr>
            <a:r>
              <a:rPr lang="pl-PL" sz="2400" i="1" dirty="0" err="1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file"/>
              </a:rPr>
              <a:t>Arkusze_Konferencja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file"/>
              </a:rPr>
              <a:t>\Akumulacja.pdf</a:t>
            </a:r>
            <a:endParaRPr lang="pl-PL" sz="2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2400" i="1" dirty="0" err="1" smtClean="0">
                <a:latin typeface="Arial" panose="020B0604020202020204" pitchFamily="34" charset="0"/>
                <a:cs typeface="Arial" panose="020B0604020202020204" pitchFamily="34" charset="0"/>
                <a:hlinkClick r:id="rId8" action="ppaction://hlinkfile"/>
              </a:rPr>
              <a:t>Arkusze_Konferencja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  <a:hlinkClick r:id="rId8" action="ppaction://hlinkfile"/>
              </a:rPr>
              <a:t>\Intensyfikacja.pdf</a:t>
            </a:r>
            <a:endParaRPr lang="pl-PL" sz="2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2400" i="1" dirty="0" err="1" smtClean="0">
                <a:latin typeface="Arial" panose="020B0604020202020204" pitchFamily="34" charset="0"/>
                <a:cs typeface="Arial" panose="020B0604020202020204" pitchFamily="34" charset="0"/>
                <a:hlinkClick r:id="rId9" action="ppaction://hlinkfile"/>
              </a:rPr>
              <a:t>Arkusze_Konferencja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  <a:hlinkClick r:id="rId9" action="ppaction://hlinkfile"/>
              </a:rPr>
              <a:t>\Transformacja.pdf</a:t>
            </a:r>
            <a:endParaRPr lang="pl-PL" sz="2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2400" i="1" dirty="0" err="1" smtClean="0">
                <a:latin typeface="Arial" panose="020B0604020202020204" pitchFamily="34" charset="0"/>
                <a:cs typeface="Arial" panose="020B0604020202020204" pitchFamily="34" charset="0"/>
                <a:hlinkClick r:id="rId10" action="ppaction://hlinkfile"/>
              </a:rPr>
              <a:t>Arkusze_Konferencja</a:t>
            </a:r>
            <a:r>
              <a:rPr lang="pl-PL" sz="2400" i="1" dirty="0" smtClean="0">
                <a:latin typeface="Arial" panose="020B0604020202020204" pitchFamily="34" charset="0"/>
                <a:cs typeface="Arial" panose="020B0604020202020204" pitchFamily="34" charset="0"/>
                <a:hlinkClick r:id="rId10" action="ppaction://hlinkfile"/>
              </a:rPr>
              <a:t>\PPrzygotow_Razem.pdf</a:t>
            </a:r>
            <a:endParaRPr lang="pl-PL" sz="24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131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002415514"/>
              </p:ext>
            </p:extLst>
          </p:nvPr>
        </p:nvGraphicFramePr>
        <p:xfrm>
          <a:off x="457200" y="274638"/>
          <a:ext cx="8229600" cy="12821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Mikrocykle w okresie przygotowawczym realizujemy zgodnie z przygotowanym wcześniej planem przygotowania do sezonu (poniżej najczęściej stosowane schematy)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Mikrocykle w okresie startowym budujemy w zależności od planu meczów mistrzowskich oraz uzależnień logistycznych (podróże) z tym związanych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Przy dużej ilości meczów mistrzowskich planowanie mikrocyklu odbywać się może dopiero po zakończeniu meczu biorąc pod uwagę zmęczenie zawodniczek  </a:t>
            </a:r>
          </a:p>
          <a:p>
            <a:pPr marL="514350" indent="-514350">
              <a:buFont typeface="+mj-lt"/>
              <a:buAutoNum type="arabicPeriod"/>
            </a:pPr>
            <a:endParaRPr lang="pl-P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708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l-PL" sz="27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Akumulacja</a:t>
            </a:r>
            <a:r>
              <a:rPr lang="pl-PL" sz="2700" b="1" dirty="0">
                <a:latin typeface="Arial" panose="020B0604020202020204" pitchFamily="34" charset="0"/>
                <a:cs typeface="Arial" panose="020B0604020202020204" pitchFamily="34" charset="0"/>
              </a:rPr>
              <a:t> - tygodniowy </a:t>
            </a:r>
            <a:r>
              <a:rPr lang="pl-PL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mikrocykl</a:t>
            </a:r>
            <a:r>
              <a:rPr lang="pl-PL" sz="27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treningowy</a:t>
            </a:r>
            <a:br>
              <a:rPr lang="pl-PL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jednostek treningo</a:t>
            </a:r>
            <a:r>
              <a:rPr lang="pl-PL" sz="2000" b="1" dirty="0" smtClean="0"/>
              <a:t>wych (schemat 3:1)</a:t>
            </a:r>
            <a:endParaRPr lang="pl-PL" sz="2000" b="1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40073257"/>
              </p:ext>
            </p:extLst>
          </p:nvPr>
        </p:nvGraphicFramePr>
        <p:xfrm>
          <a:off x="467544" y="1268760"/>
          <a:ext cx="8229600" cy="5076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512"/>
                <a:gridCol w="3024336"/>
                <a:gridCol w="3682752"/>
              </a:tblGrid>
              <a:tr h="630000"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Dzień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Przed południem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 południu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latinLnBrk="1">
                        <a:spcBef>
                          <a:spcPts val="0"/>
                        </a:spcBef>
                        <a:buNone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WAS i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prewencja</a:t>
                      </a:r>
                    </a:p>
                    <a:p>
                      <a:pPr marL="0" lvl="0" indent="0" latinLnBrk="1">
                        <a:spcBef>
                          <a:spcPts val="0"/>
                        </a:spcBef>
                        <a:buNone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Wytrzymałość ogólna (na stadionie)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ŚR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WAS i prewencja,</a:t>
                      </a:r>
                    </a:p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 +gridy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CZW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Wytrzymałość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ogólna (</a:t>
                      </a: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wyjście w góry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66424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PT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WAS i prewencja, </a:t>
                      </a:r>
                    </a:p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 + gridy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SOB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NIE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wolne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1021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pl-PL" sz="27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Intensyfikacja </a:t>
            </a:r>
            <a:r>
              <a:rPr lang="pl-PL" sz="2700" b="1" dirty="0">
                <a:latin typeface="Arial" panose="020B0604020202020204" pitchFamily="34" charset="0"/>
                <a:cs typeface="Arial" panose="020B0604020202020204" pitchFamily="34" charset="0"/>
              </a:rPr>
              <a:t>- tygodniowy </a:t>
            </a:r>
            <a:r>
              <a:rPr lang="pl-PL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mikrocykl</a:t>
            </a:r>
            <a:r>
              <a:rPr lang="pl-PL" sz="27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treningowy</a:t>
            </a:r>
            <a:br>
              <a:rPr lang="pl-PL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jednostek treningowych (schemat 4:1 i 3:1)</a:t>
            </a:r>
            <a:endParaRPr lang="pl-P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24074194"/>
              </p:ext>
            </p:extLst>
          </p:nvPr>
        </p:nvGraphicFramePr>
        <p:xfrm>
          <a:off x="467544" y="1268760"/>
          <a:ext cx="8229600" cy="52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512"/>
                <a:gridCol w="3374032"/>
                <a:gridCol w="3333056"/>
              </a:tblGrid>
              <a:tr h="630000"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Dzień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Przed południem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 południu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latinLnBrk="1">
                        <a:spcBef>
                          <a:spcPts val="0"/>
                        </a:spcBef>
                        <a:buNone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Program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</a:t>
                      </a: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rewencji </a:t>
                      </a:r>
                    </a:p>
                    <a:p>
                      <a:pPr marL="0" lvl="0" indent="0" latinLnBrk="1">
                        <a:spcBef>
                          <a:spcPts val="0"/>
                        </a:spcBef>
                        <a:buNone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Wytrzymałość specjalna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(technika)</a:t>
                      </a:r>
                    </a:p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Technika, taktyka 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Siła (Fmax)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Wytrzymałość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specjalna (tempo)</a:t>
                      </a:r>
                      <a:endParaRPr lang="pl-PL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Technika,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taktyka</a:t>
                      </a: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+gridy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ŚR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Program prewencji </a:t>
                      </a:r>
                    </a:p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Technika, taktyka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CZW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Siła (Fmax)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Wytrzymałość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specjalna (technika)</a:t>
                      </a:r>
                    </a:p>
                    <a:p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Technika, taktyka + gridy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PT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Technika, taktyka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SOB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Wytrzymałość specjalna (tempo)</a:t>
                      </a:r>
                    </a:p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Technika, taktyka</a:t>
                      </a:r>
                    </a:p>
                    <a:p>
                      <a:endParaRPr lang="pl-PL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Technika, taktyka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NIE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wolne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066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pl-PL" sz="27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Transformacja </a:t>
            </a:r>
            <a:r>
              <a:rPr lang="pl-PL" sz="2700" b="1" dirty="0">
                <a:latin typeface="Arial" panose="020B0604020202020204" pitchFamily="34" charset="0"/>
                <a:cs typeface="Arial" panose="020B0604020202020204" pitchFamily="34" charset="0"/>
              </a:rPr>
              <a:t>- tygodniowy </a:t>
            </a:r>
            <a:r>
              <a:rPr lang="pl-PL" sz="2700" b="1" dirty="0" err="1">
                <a:latin typeface="Arial" panose="020B0604020202020204" pitchFamily="34" charset="0"/>
                <a:cs typeface="Arial" panose="020B0604020202020204" pitchFamily="34" charset="0"/>
              </a:rPr>
              <a:t>mikrocykl</a:t>
            </a:r>
            <a:r>
              <a:rPr lang="pl-PL" sz="27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treningowy</a:t>
            </a:r>
            <a:br>
              <a:rPr lang="pl-PL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200" b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jednostek treningowych lub mniej jeżeli gramy mecz sparingowy (podobny </a:t>
            </a:r>
            <a:r>
              <a:rPr lang="pl-PL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mikrocykl</a:t>
            </a: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jak w okresie startowym)</a:t>
            </a:r>
            <a:endParaRPr lang="pl-P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06890734"/>
              </p:ext>
            </p:extLst>
          </p:nvPr>
        </p:nvGraphicFramePr>
        <p:xfrm>
          <a:off x="467544" y="1412776"/>
          <a:ext cx="8229600" cy="50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512"/>
                <a:gridCol w="3374032"/>
                <a:gridCol w="3333056"/>
              </a:tblGrid>
              <a:tr h="630000"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Dzień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Przed południem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 południu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latinLnBrk="1">
                        <a:spcBef>
                          <a:spcPts val="0"/>
                        </a:spcBef>
                        <a:buNone/>
                      </a:pPr>
                      <a:endParaRPr lang="pl-PL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latinLnBrk="1">
                        <a:spcBef>
                          <a:spcPts val="0"/>
                        </a:spcBef>
                        <a:buNone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Program</a:t>
                      </a:r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</a:t>
                      </a: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rewencji </a:t>
                      </a:r>
                    </a:p>
                    <a:p>
                      <a:pPr marL="0" lvl="0" indent="0" latinLnBrk="1">
                        <a:spcBef>
                          <a:spcPts val="0"/>
                        </a:spcBef>
                        <a:buNone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WT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Siła (Pmax) 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Technika, taktyka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ŚR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Technika, taktyka + gridy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CZW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Siła (Fmax)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Technika, taktyka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PT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Technika, taktyka 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sz="1600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SOB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Rozruch przed meczem</a:t>
                      </a:r>
                    </a:p>
                    <a:p>
                      <a:r>
                        <a:rPr lang="pl-PL" sz="16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(jeżeli nie ma  meczu – </a:t>
                      </a:r>
                      <a:r>
                        <a:rPr lang="pl-PL" sz="1600" b="1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trening</a:t>
                      </a:r>
                      <a:r>
                        <a:rPr lang="pl-PL" sz="16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pl-PL" sz="1600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Mecz sparingowy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(jeżeli nie ma  meczu </a:t>
                      </a:r>
                      <a:r>
                        <a:rPr lang="pl-PL" sz="1600" b="1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trening</a:t>
                      </a:r>
                      <a:r>
                        <a:rPr lang="pl-PL" sz="16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0000">
                <a:tc>
                  <a:txBody>
                    <a:bodyPr/>
                    <a:lstStyle/>
                    <a:p>
                      <a:r>
                        <a:rPr lang="pl-PL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NIE</a:t>
                      </a:r>
                      <a:endParaRPr lang="pl-PL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wolne</a:t>
                      </a:r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0378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618331417"/>
              </p:ext>
            </p:extLst>
          </p:nvPr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3501008"/>
            <a:ext cx="8229600" cy="28083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ZAŁĄCZNIKI: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Przykładowe arkusze treningowe </a:t>
            </a: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okresów: WAS, Fmax i </a:t>
            </a:r>
            <a:r>
              <a:rPr lang="pl-PL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Pmax</a:t>
            </a:r>
            <a:endParaRPr lang="pl-PL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Przykłady programów na przyrządach: </a:t>
            </a:r>
            <a:r>
              <a:rPr lang="pl-PL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hantle,gryf</a:t>
            </a: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piłka stabilizacyjna</a:t>
            </a:r>
            <a:endParaRPr lang="pl-PL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Przykładowe programy </a:t>
            </a: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prewencji z okresu </a:t>
            </a:r>
            <a:r>
              <a:rPr lang="pl-PL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startowego (z </a:t>
            </a: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uwzględnieniem zawodniczki </a:t>
            </a:r>
            <a:r>
              <a:rPr lang="pl-PL" sz="2600" dirty="0" err="1">
                <a:latin typeface="Arial" panose="020B0604020202020204" pitchFamily="34" charset="0"/>
                <a:cs typeface="Arial" panose="020B0604020202020204" pitchFamily="34" charset="0"/>
              </a:rPr>
              <a:t>libero</a:t>
            </a: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600" dirty="0">
                <a:latin typeface="Arial" panose="020B0604020202020204" pitchFamily="34" charset="0"/>
                <a:cs typeface="Arial" panose="020B0604020202020204" pitchFamily="34" charset="0"/>
              </a:rPr>
              <a:t>Plan przygotowań do sezonu – realizacja planu za ubiegły rok (schemat)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02615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3733</TotalTime>
  <Words>3013</Words>
  <Application>Microsoft Office PowerPoint</Application>
  <PresentationFormat>Pokaz na ekranie (4:3)</PresentationFormat>
  <Paragraphs>352</Paragraphs>
  <Slides>36</Slides>
  <Notes>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36</vt:i4>
      </vt:variant>
    </vt:vector>
  </HeadingPairs>
  <TitlesOfParts>
    <vt:vector size="3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Porównanie okresów przygotowania  fizycznego i mocy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Porównanie okresów przygotowania kondycyjnego</vt:lpstr>
      <vt:lpstr>Slajd 26</vt:lpstr>
      <vt:lpstr>Slajd 27</vt:lpstr>
      <vt:lpstr>Slajd 28</vt:lpstr>
      <vt:lpstr>Slajd 29</vt:lpstr>
      <vt:lpstr>Prewencja  – porównanie okresów</vt:lpstr>
      <vt:lpstr>Slajd 31</vt:lpstr>
      <vt:lpstr>Slajd 32</vt:lpstr>
      <vt:lpstr>Akumulacja - tygodniowy mikrocykl treningowy 9 jednostek treningowych (schemat 3:1)</vt:lpstr>
      <vt:lpstr>Intensyfikacja - tygodniowy mikrocykl treningowy 10 jednostek treningowych (schemat 4:1 i 3:1)</vt:lpstr>
      <vt:lpstr>Transformacja - tygodniowy mikrocykl treningowy 9 jednostek treningowych lub mniej jeżeli gramy mecz sparingowy (podobny mikrocykl jak w okresie startowym)</vt:lpstr>
      <vt:lpstr>Slajd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Przygotowanie sprawnościowe</dc:title>
  <dc:creator>Ryszard</dc:creator>
  <cp:lastModifiedBy>biuro</cp:lastModifiedBy>
  <cp:revision>504</cp:revision>
  <dcterms:created xsi:type="dcterms:W3CDTF">2014-05-13T09:14:10Z</dcterms:created>
  <dcterms:modified xsi:type="dcterms:W3CDTF">2014-07-24T14:09:18Z</dcterms:modified>
</cp:coreProperties>
</file>